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 id="271" r:id="rId15"/>
    <p:sldId id="272" r:id="rId16"/>
    <p:sldId id="273" r:id="rId17"/>
    <p:sldId id="274" r:id="rId18"/>
    <p:sldId id="276" r:id="rId19"/>
    <p:sldId id="277" r:id="rId20"/>
    <p:sldId id="275" r:id="rId21"/>
  </p:sldIdLst>
  <p:sldSz cx="18288000" cy="10287000"/>
  <p:notesSz cx="6858000" cy="9144000"/>
  <p:embeddedFontLst>
    <p:embeddedFont>
      <p:font typeface="Barlow Bold" pitchFamily="2" charset="77"/>
      <p:regular r:id="rId23"/>
      <p:bold r:id="rId24"/>
    </p:embeddedFont>
    <p:embeddedFont>
      <p:font typeface="Barlow Bold Bold" pitchFamily="2" charset="77"/>
      <p:regular r:id="rId25"/>
      <p:bold r:id="rId26"/>
    </p:embeddedFont>
    <p:embeddedFont>
      <p:font typeface="Barlow Light" pitchFamily="2" charset="77"/>
      <p:regular r:id="rId27"/>
    </p:embeddedFont>
    <p:embeddedFont>
      <p:font typeface="Barlow Light Bold" pitchFamily="2" charset="77"/>
      <p:regular r:id="rId28"/>
    </p:embeddedFont>
    <p:embeddedFont>
      <p:font typeface="Barlow Medium" pitchFamily="2" charset="77"/>
      <p:regular r:id="rId29"/>
    </p:embeddedFont>
    <p:embeddedFont>
      <p:font typeface="Calibri" panose="020F050202020403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D5A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47" autoAdjust="0"/>
    <p:restoredTop sz="96973" autoAdjust="0"/>
  </p:normalViewPr>
  <p:slideViewPr>
    <p:cSldViewPr>
      <p:cViewPr>
        <p:scale>
          <a:sx n="70" d="100"/>
          <a:sy n="70" d="100"/>
        </p:scale>
        <p:origin x="-32" y="13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30.05.2020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PT" dirty="0"/>
              <a:t>Hi guys! </a:t>
            </a:r>
            <a:r>
              <a:rPr lang="en-GB" dirty="0"/>
              <a:t>T</a:t>
            </a:r>
            <a:r>
              <a:rPr lang="en-PT" dirty="0"/>
              <a:t>his is my project presentation about Company Funding and Startup Success.</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441424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now that I know that 21</a:t>
            </a:r>
            <a:r>
              <a:rPr lang="en-US" baseline="30000" dirty="0"/>
              <a:t>st</a:t>
            </a:r>
            <a:r>
              <a:rPr lang="en-US" dirty="0"/>
              <a:t> century companies to have more of this alternative funding, I went ahead and computed the difference between alternative funding and debt financing per year, in which we can clearly see a tendency for more alternative funding than debt financing in newer companies.</a:t>
            </a:r>
          </a:p>
          <a:p>
            <a:pPr lvl="0"/>
            <a:r>
              <a:rPr lang="en-US" dirty="0"/>
              <a:t>So, in terms of conclusion what </a:t>
            </a:r>
            <a:r>
              <a:rPr lang="en-US" dirty="0" err="1"/>
              <a:t>i</a:t>
            </a:r>
            <a:r>
              <a:rPr lang="en-US" dirty="0"/>
              <a:t> now know is that this alternative funding is more popular than debt for newer companies, and newer companies do seem to have more seed, venture capital and crowdfunding.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PT" dirty="0"/>
              <a:t>So, now that my Funding Analysis in complete, </a:t>
            </a:r>
            <a:r>
              <a:rPr lang="en-GB" dirty="0"/>
              <a:t>I</a:t>
            </a:r>
            <a:r>
              <a:rPr lang="en-PT" dirty="0"/>
              <a:t>’ll go into the model of predicting startup success.</a:t>
            </a: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2708262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PT" dirty="0"/>
              <a:t>In order to this, </a:t>
            </a:r>
            <a:r>
              <a:rPr lang="en-GB" dirty="0"/>
              <a:t>I</a:t>
            </a:r>
            <a:r>
              <a:rPr lang="en-PT" dirty="0"/>
              <a:t> had a databse with four hundred and seventy three startups with the status of failed or success and one hundred and fifteen variables.</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285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pt-PT" dirty="0" err="1"/>
              <a:t>Before</a:t>
            </a:r>
            <a:r>
              <a:rPr lang="pt-PT" dirty="0"/>
              <a:t> </a:t>
            </a:r>
            <a:r>
              <a:rPr lang="pt-PT" dirty="0" err="1"/>
              <a:t>starting</a:t>
            </a:r>
            <a:r>
              <a:rPr lang="pt-PT" dirty="0"/>
              <a:t>, </a:t>
            </a:r>
            <a:r>
              <a:rPr lang="pt-PT" dirty="0" err="1"/>
              <a:t>and</a:t>
            </a:r>
            <a:r>
              <a:rPr lang="pt-PT" dirty="0"/>
              <a:t> </a:t>
            </a:r>
            <a:r>
              <a:rPr lang="pt-PT" dirty="0" err="1"/>
              <a:t>because</a:t>
            </a:r>
            <a:r>
              <a:rPr lang="pt-PT" dirty="0"/>
              <a:t> </a:t>
            </a:r>
            <a:r>
              <a:rPr lang="pt-PT" dirty="0" err="1"/>
              <a:t>preconceptions</a:t>
            </a:r>
            <a:r>
              <a:rPr lang="pt-PT" dirty="0"/>
              <a:t> are </a:t>
            </a:r>
            <a:r>
              <a:rPr lang="pt-PT" dirty="0" err="1"/>
              <a:t>not</a:t>
            </a:r>
            <a:r>
              <a:rPr lang="pt-PT" dirty="0"/>
              <a:t> </a:t>
            </a:r>
            <a:r>
              <a:rPr lang="pt-PT" dirty="0" err="1"/>
              <a:t>always</a:t>
            </a:r>
            <a:r>
              <a:rPr lang="pt-PT" dirty="0"/>
              <a:t> </a:t>
            </a:r>
            <a:r>
              <a:rPr lang="pt-PT" dirty="0" err="1"/>
              <a:t>right</a:t>
            </a:r>
            <a:r>
              <a:rPr lang="en-PT" dirty="0"/>
              <a:t>, </a:t>
            </a:r>
            <a:r>
              <a:rPr lang="en-GB" dirty="0"/>
              <a:t>I</a:t>
            </a:r>
            <a:r>
              <a:rPr lang="en-PT" dirty="0"/>
              <a:t> dived into the literature of what is needed for a startup to succeed. And </a:t>
            </a:r>
            <a:r>
              <a:rPr lang="en-GB" dirty="0"/>
              <a:t>I</a:t>
            </a:r>
            <a:r>
              <a:rPr lang="en-PT" dirty="0"/>
              <a:t> based my model into Robert Lusssier studies, which isolated t</a:t>
            </a:r>
            <a:r>
              <a:rPr lang="en-GB" dirty="0"/>
              <a:t>h</a:t>
            </a:r>
            <a:r>
              <a:rPr lang="en-PT" dirty="0"/>
              <a:t>e explanatory variables for startup success. Here, </a:t>
            </a:r>
            <a:r>
              <a:rPr lang="en-GB" dirty="0"/>
              <a:t>I</a:t>
            </a:r>
            <a:r>
              <a:rPr lang="en-PT" dirty="0"/>
              <a:t> just showcase those variables, grouped by its category whether they are about the founder, the market or the startup itself. So, these are the theoretical variables that explain startup success.</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411318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PT" dirty="0"/>
              <a:t>After that, i used my database to try and find similar variables to those of Robert’s studies and this is what </a:t>
            </a:r>
            <a:r>
              <a:rPr lang="en-GB" dirty="0" err="1"/>
              <a:t>i</a:t>
            </a:r>
            <a:r>
              <a:rPr lang="en-GB" dirty="0"/>
              <a:t> came up with. </a:t>
            </a:r>
            <a:endParaRPr lang="en-PT"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3245228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PT" dirty="0"/>
              <a:t>And now to the easy part, which was building the model. I had to use a binary logistic regression since my output was categorical. </a:t>
            </a:r>
            <a:r>
              <a:rPr lang="pt-PT" dirty="0"/>
              <a:t>To do </a:t>
            </a:r>
            <a:r>
              <a:rPr lang="pt-PT" dirty="0" err="1"/>
              <a:t>this</a:t>
            </a:r>
            <a:r>
              <a:rPr lang="pt-PT" dirty="0"/>
              <a:t>, i </a:t>
            </a:r>
            <a:r>
              <a:rPr lang="pt-PT" dirty="0" err="1"/>
              <a:t>prepared</a:t>
            </a:r>
            <a:r>
              <a:rPr lang="pt-PT" dirty="0"/>
              <a:t> </a:t>
            </a:r>
            <a:r>
              <a:rPr lang="pt-PT" dirty="0" err="1"/>
              <a:t>and</a:t>
            </a:r>
            <a:r>
              <a:rPr lang="pt-PT" dirty="0"/>
              <a:t> </a:t>
            </a:r>
            <a:r>
              <a:rPr lang="pt-PT" dirty="0" err="1"/>
              <a:t>cleaned</a:t>
            </a:r>
            <a:r>
              <a:rPr lang="pt-PT" dirty="0"/>
              <a:t> </a:t>
            </a:r>
            <a:r>
              <a:rPr lang="pt-PT" dirty="0" err="1"/>
              <a:t>the</a:t>
            </a:r>
            <a:r>
              <a:rPr lang="pt-PT" dirty="0"/>
              <a:t> </a:t>
            </a:r>
            <a:r>
              <a:rPr lang="pt-PT" dirty="0" err="1"/>
              <a:t>dataset</a:t>
            </a:r>
            <a:r>
              <a:rPr lang="pt-PT" dirty="0"/>
              <a:t>. </a:t>
            </a:r>
            <a:r>
              <a:rPr lang="pt-PT" dirty="0" err="1"/>
              <a:t>After</a:t>
            </a:r>
            <a:r>
              <a:rPr lang="pt-PT" dirty="0"/>
              <a:t> </a:t>
            </a:r>
            <a:r>
              <a:rPr lang="pt-PT" dirty="0" err="1"/>
              <a:t>that</a:t>
            </a:r>
            <a:r>
              <a:rPr lang="pt-PT" dirty="0"/>
              <a:t>, </a:t>
            </a:r>
            <a:r>
              <a:rPr lang="pt-PT" dirty="0" err="1"/>
              <a:t>and</a:t>
            </a:r>
            <a:r>
              <a:rPr lang="pt-PT" dirty="0"/>
              <a:t> in </a:t>
            </a:r>
            <a:r>
              <a:rPr lang="pt-PT" dirty="0" err="1"/>
              <a:t>order</a:t>
            </a:r>
            <a:r>
              <a:rPr lang="pt-PT" dirty="0"/>
              <a:t> to </a:t>
            </a:r>
            <a:r>
              <a:rPr lang="pt-PT" dirty="0" err="1"/>
              <a:t>understand</a:t>
            </a:r>
            <a:r>
              <a:rPr lang="pt-PT" dirty="0"/>
              <a:t> </a:t>
            </a:r>
            <a:r>
              <a:rPr lang="pt-PT" dirty="0" err="1"/>
              <a:t>model</a:t>
            </a:r>
            <a:r>
              <a:rPr lang="pt-PT" dirty="0"/>
              <a:t> performance, i </a:t>
            </a:r>
            <a:r>
              <a:rPr lang="pt-PT" dirty="0" err="1"/>
              <a:t>divided</a:t>
            </a:r>
            <a:r>
              <a:rPr lang="pt-PT" dirty="0"/>
              <a:t> </a:t>
            </a:r>
            <a:r>
              <a:rPr lang="en-GB" sz="1200" b="0" i="0" u="none" strike="noStrike" kern="1200" dirty="0">
                <a:solidFill>
                  <a:schemeClr val="tx1"/>
                </a:solidFill>
                <a:effectLst/>
                <a:latin typeface="+mn-lt"/>
                <a:ea typeface="+mn-ea"/>
                <a:cs typeface="+mn-cs"/>
              </a:rPr>
              <a:t>the dataset into a training set and a test set. Here I broke it into two parts in a ratio of 75 to 25. In the end, I just fit the model on the train set.</a:t>
            </a:r>
            <a:endParaRPr lang="en-PT"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50759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PT" dirty="0"/>
              <a:t>I was actually happy with my results. If we start with the confusion matrix, </a:t>
            </a:r>
            <a:r>
              <a:rPr lang="en-GB" dirty="0"/>
              <a:t>we see that 41 and 3 are actual predictions while 3 and one are incorrect predictions. What </a:t>
            </a:r>
            <a:r>
              <a:rPr lang="en-GB" dirty="0" err="1"/>
              <a:t>i</a:t>
            </a:r>
            <a:r>
              <a:rPr lang="en-GB" dirty="0"/>
              <a:t> can also see is that my data is a bit unbalanced, since I hade much more successful </a:t>
            </a:r>
            <a:r>
              <a:rPr lang="en-GB" dirty="0" err="1"/>
              <a:t>startups</a:t>
            </a:r>
            <a:r>
              <a:rPr lang="en-GB" dirty="0"/>
              <a:t> than failed ones after I cleaned the data. I also see that my model is better at predicting success than failure. Regarding the indicators, I got that my model is 91,67% accurate. About the recall, it means that </a:t>
            </a:r>
            <a:r>
              <a:rPr lang="en-GB" sz="1200" b="0" i="0" u="none" strike="noStrike" kern="1200" dirty="0">
                <a:solidFill>
                  <a:schemeClr val="tx1"/>
                </a:solidFill>
                <a:effectLst/>
                <a:latin typeface="+mn-lt"/>
                <a:ea typeface="+mn-ea"/>
                <a:cs typeface="+mn-cs"/>
              </a:rPr>
              <a:t>if there are successful </a:t>
            </a:r>
            <a:r>
              <a:rPr lang="en-GB" sz="1200" b="0" i="0" u="none" strike="noStrike" kern="1200" dirty="0" err="1">
                <a:solidFill>
                  <a:schemeClr val="tx1"/>
                </a:solidFill>
                <a:effectLst/>
                <a:latin typeface="+mn-lt"/>
                <a:ea typeface="+mn-ea"/>
                <a:cs typeface="+mn-cs"/>
              </a:rPr>
              <a:t>startups</a:t>
            </a:r>
            <a:r>
              <a:rPr lang="en-GB" sz="1200" b="0" i="0" u="none" strike="noStrike" kern="1200" dirty="0">
                <a:solidFill>
                  <a:schemeClr val="tx1"/>
                </a:solidFill>
                <a:effectLst/>
                <a:latin typeface="+mn-lt"/>
                <a:ea typeface="+mn-ea"/>
                <a:cs typeface="+mn-cs"/>
              </a:rPr>
              <a:t> in the test set my Logistic Regression model can identify it 97,61% of the time. About the precision, it means that, when my model predicts a successful </a:t>
            </a:r>
            <a:r>
              <a:rPr lang="en-GB" sz="1200" b="0" i="0" u="none" strike="noStrike" kern="1200" dirty="0" err="1">
                <a:solidFill>
                  <a:schemeClr val="tx1"/>
                </a:solidFill>
                <a:effectLst/>
                <a:latin typeface="+mn-lt"/>
                <a:ea typeface="+mn-ea"/>
                <a:cs typeface="+mn-cs"/>
              </a:rPr>
              <a:t>startup</a:t>
            </a:r>
            <a:r>
              <a:rPr lang="en-GB" sz="1200" b="0" i="0" u="none" strike="noStrike" kern="1200" dirty="0">
                <a:solidFill>
                  <a:schemeClr val="tx1"/>
                </a:solidFill>
                <a:effectLst/>
                <a:latin typeface="+mn-lt"/>
                <a:ea typeface="+mn-ea"/>
                <a:cs typeface="+mn-cs"/>
              </a:rPr>
              <a:t>, 93,18% will actually be.</a:t>
            </a:r>
            <a:endParaRPr lang="en-PT" sz="1200" b="0" i="0" u="none" strike="noStrike" kern="1200" dirty="0">
              <a:solidFill>
                <a:schemeClr val="tx1"/>
              </a:solidFill>
              <a:effectLst/>
              <a:latin typeface="+mn-lt"/>
              <a:ea typeface="+mn-ea"/>
              <a:cs typeface="+mn-cs"/>
            </a:endParaRPr>
          </a:p>
          <a:p>
            <a:r>
              <a:rPr lang="en-PT" sz="1200" b="0" i="0" u="none" strike="noStrike" kern="1200" dirty="0">
                <a:solidFill>
                  <a:schemeClr val="tx1"/>
                </a:solidFill>
                <a:effectLst/>
                <a:latin typeface="+mn-lt"/>
                <a:ea typeface="+mn-ea"/>
                <a:cs typeface="+mn-cs"/>
              </a:rPr>
              <a:t>Besides that, my model results were inline with other models built upon Robert's studies.</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731378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PT" dirty="0"/>
              <a:t>In terms of the outline, I’ll divide this presentation in 2 different groups, which are the analysis of company funding and then the model to try and predict startup success.</a:t>
            </a:r>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41337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PT" dirty="0"/>
              <a:t>So, we'll got straight into this, and I’ll start off with my company funding analysis, with the help of a great database which has the funding divided into categories for more than thirty thousand companies all over the world.</a:t>
            </a:r>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71767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PT" dirty="0"/>
              <a:t>First of all, so we are all on the same boat with the concepts, I divided company funding in two large groups: debt financing (which are basically loans of all kinds), and ‘alternative funding’ in which I include mechanisms like crowdfuning, business angels and venture capitalists. And </a:t>
            </a:r>
            <a:r>
              <a:rPr lang="en-GB" dirty="0"/>
              <a:t>I</a:t>
            </a:r>
            <a:r>
              <a:rPr lang="en-PT" dirty="0"/>
              <a:t> will actually use the term alternative funding in the analysis, so </a:t>
            </a:r>
            <a:r>
              <a:rPr lang="en-GB" dirty="0"/>
              <a:t>I</a:t>
            </a:r>
            <a:r>
              <a:rPr lang="en-PT" dirty="0"/>
              <a:t>’m just refering to this.</a:t>
            </a:r>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839345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So </a:t>
            </a:r>
            <a:r>
              <a:rPr lang="en-GB" dirty="0"/>
              <a:t>I</a:t>
            </a:r>
            <a:r>
              <a:rPr lang="en-PT" dirty="0"/>
              <a:t> wanted to test one of my personal preconcenptions, as a consultant, which is: </a:t>
            </a:r>
            <a:r>
              <a:rPr lang="en-GB" dirty="0"/>
              <a:t>Newer companies have higher values of alternative funding due to its increasing popularity and the dynamism of the </a:t>
            </a:r>
            <a:r>
              <a:rPr lang="en-GB" dirty="0" err="1"/>
              <a:t>startup</a:t>
            </a:r>
            <a:r>
              <a:rPr lang="en-GB" dirty="0"/>
              <a:t> ecosystem.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So what this means is </a:t>
            </a:r>
            <a:r>
              <a:rPr lang="en-GB" dirty="0"/>
              <a:t>I</a:t>
            </a:r>
            <a:r>
              <a:rPr lang="en-PT" dirty="0"/>
              <a:t> </a:t>
            </a:r>
            <a:r>
              <a:rPr lang="pt-PT" dirty="0" err="1"/>
              <a:t>believe</a:t>
            </a:r>
            <a:r>
              <a:rPr lang="pt-PT" dirty="0"/>
              <a:t> </a:t>
            </a:r>
            <a:r>
              <a:rPr lang="pt-PT" dirty="0" err="1"/>
              <a:t>that</a:t>
            </a:r>
            <a:r>
              <a:rPr lang="pt-PT" dirty="0"/>
              <a:t> </a:t>
            </a:r>
            <a:r>
              <a:rPr lang="pt-PT" dirty="0" err="1"/>
              <a:t>this</a:t>
            </a:r>
            <a:r>
              <a:rPr lang="pt-PT" dirty="0"/>
              <a:t> </a:t>
            </a:r>
            <a:r>
              <a:rPr lang="pt-PT" dirty="0" err="1"/>
              <a:t>alternative</a:t>
            </a:r>
            <a:r>
              <a:rPr lang="pt-PT" dirty="0"/>
              <a:t>  funding (business </a:t>
            </a:r>
            <a:r>
              <a:rPr lang="pt-PT" dirty="0" err="1"/>
              <a:t>angels</a:t>
            </a:r>
            <a:r>
              <a:rPr lang="pt-PT" dirty="0"/>
              <a:t>, venture </a:t>
            </a:r>
            <a:r>
              <a:rPr lang="pt-PT" dirty="0" err="1"/>
              <a:t>capitalists</a:t>
            </a:r>
            <a:r>
              <a:rPr lang="pt-PT" dirty="0"/>
              <a:t>, </a:t>
            </a:r>
            <a:r>
              <a:rPr lang="pt-PT" dirty="0" err="1"/>
              <a:t>crowdfunding</a:t>
            </a:r>
            <a:r>
              <a:rPr lang="pt-PT" dirty="0"/>
              <a:t>) </a:t>
            </a:r>
            <a:r>
              <a:rPr lang="pt-PT" dirty="0" err="1"/>
              <a:t>is</a:t>
            </a:r>
            <a:r>
              <a:rPr lang="pt-PT" dirty="0"/>
              <a:t> more popular </a:t>
            </a:r>
            <a:r>
              <a:rPr lang="pt-PT" dirty="0" err="1"/>
              <a:t>between</a:t>
            </a:r>
            <a:r>
              <a:rPr lang="pt-PT" dirty="0"/>
              <a:t> </a:t>
            </a:r>
            <a:r>
              <a:rPr lang="pt-PT" dirty="0" err="1"/>
              <a:t>newer</a:t>
            </a:r>
            <a:r>
              <a:rPr lang="pt-PT" dirty="0"/>
              <a:t> </a:t>
            </a:r>
            <a:r>
              <a:rPr lang="pt-PT" dirty="0" err="1"/>
              <a:t>companies</a:t>
            </a:r>
            <a:r>
              <a:rPr lang="pt-PT" dirty="0"/>
              <a:t> </a:t>
            </a:r>
            <a:r>
              <a:rPr lang="pt-PT" dirty="0" err="1"/>
              <a:t>than</a:t>
            </a:r>
            <a:r>
              <a:rPr lang="pt-PT" dirty="0"/>
              <a:t> </a:t>
            </a:r>
            <a:r>
              <a:rPr lang="pt-PT" dirty="0" err="1"/>
              <a:t>older</a:t>
            </a:r>
            <a:r>
              <a:rPr lang="pt-PT" dirty="0"/>
              <a:t> </a:t>
            </a:r>
            <a:r>
              <a:rPr lang="pt-PT" dirty="0" err="1"/>
              <a:t>companies</a:t>
            </a:r>
            <a:r>
              <a:rPr lang="pt-PT" dirty="0"/>
              <a:t>.</a:t>
            </a:r>
            <a:endParaRPr lang="en-PT"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81425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PT" dirty="0"/>
              <a:t>In order to do this </a:t>
            </a:r>
            <a:r>
              <a:rPr lang="en-GB" dirty="0"/>
              <a:t>I</a:t>
            </a:r>
            <a:r>
              <a:rPr lang="en-PT" dirty="0"/>
              <a:t> split my database in companies from the 21st century and 20th century and the analysis will be performed between these two groups.</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844655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In order to do this, I built a 95% confidence interval for the difference of this ‘alternative funding’ per year of operation of the company between 21st century and 20th century companies.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comparing to 20</a:t>
            </a:r>
            <a:r>
              <a:rPr lang="en-US" baseline="30000" dirty="0"/>
              <a:t>th</a:t>
            </a:r>
            <a:r>
              <a:rPr lang="en-US" dirty="0"/>
              <a:t> century companies, the 21</a:t>
            </a:r>
            <a:r>
              <a:rPr lang="en-US" baseline="30000" dirty="0"/>
              <a:t>st</a:t>
            </a:r>
            <a:r>
              <a:rPr lang="en-US" dirty="0"/>
              <a:t> century companies do have more of this ‘alternative’ type of funding (since my confidence interval return positive results) with the values of the difference being between one hundred and fifty two thousand dollars and two hundred and forty nine thousand dollars.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Just to finish off my analysis, </a:t>
            </a:r>
            <a:r>
              <a:rPr lang="en-US" dirty="0" err="1"/>
              <a:t>i</a:t>
            </a:r>
            <a:r>
              <a:rPr lang="en-US" dirty="0"/>
              <a:t> computed graphically the two lines of debt financing and alternative funding per year. And with companies from the 20th century we can see that there is no clear difference between the two.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4.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ublic.tableau.com/profile/telma.batista#!/vizhome/Start-upProject/Dashboard1"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5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30000"/>
          </a:blip>
          <a:srcRect t="8067" b="13790"/>
          <a:stretch>
            <a:fillRect/>
          </a:stretch>
        </p:blipFill>
        <p:spPr>
          <a:xfrm>
            <a:off x="1028700" y="873233"/>
            <a:ext cx="16230600" cy="8457888"/>
          </a:xfrm>
          <a:prstGeom prst="rect">
            <a:avLst/>
          </a:prstGeom>
        </p:spPr>
      </p:pic>
      <p:grpSp>
        <p:nvGrpSpPr>
          <p:cNvPr id="3" name="Group 3"/>
          <p:cNvGrpSpPr/>
          <p:nvPr/>
        </p:nvGrpSpPr>
        <p:grpSpPr>
          <a:xfrm>
            <a:off x="2275588" y="2748214"/>
            <a:ext cx="13736824" cy="4790573"/>
            <a:chOff x="0" y="0"/>
            <a:chExt cx="18315766" cy="6387430"/>
          </a:xfrm>
        </p:grpSpPr>
        <p:sp>
          <p:nvSpPr>
            <p:cNvPr id="4" name="AutoShape 4"/>
            <p:cNvSpPr/>
            <p:nvPr/>
          </p:nvSpPr>
          <p:spPr>
            <a:xfrm>
              <a:off x="0" y="0"/>
              <a:ext cx="18315766" cy="4435863"/>
            </a:xfrm>
            <a:prstGeom prst="rect">
              <a:avLst/>
            </a:prstGeom>
            <a:solidFill>
              <a:srgbClr val="3ED4AF"/>
            </a:solidFill>
          </p:spPr>
        </p:sp>
        <p:sp>
          <p:nvSpPr>
            <p:cNvPr id="5" name="TextBox 5"/>
            <p:cNvSpPr txBox="1"/>
            <p:nvPr/>
          </p:nvSpPr>
          <p:spPr>
            <a:xfrm>
              <a:off x="641765" y="510840"/>
              <a:ext cx="17032234" cy="3180357"/>
            </a:xfrm>
            <a:prstGeom prst="rect">
              <a:avLst/>
            </a:prstGeom>
          </p:spPr>
          <p:txBody>
            <a:bodyPr lIns="0" tIns="0" rIns="0" bIns="0" rtlCol="0" anchor="t">
              <a:spAutoFit/>
            </a:bodyPr>
            <a:lstStyle/>
            <a:p>
              <a:pPr algn="ctr">
                <a:lnSpc>
                  <a:spcPts val="9349"/>
                </a:lnSpc>
              </a:pPr>
              <a:r>
                <a:rPr lang="en-US" sz="8000" spc="212" dirty="0">
                  <a:solidFill>
                    <a:srgbClr val="F7FCFD"/>
                  </a:solidFill>
                  <a:latin typeface="Barlow Bold"/>
                </a:rPr>
                <a:t>Company Funding and Startup Success</a:t>
              </a:r>
            </a:p>
          </p:txBody>
        </p:sp>
        <p:sp>
          <p:nvSpPr>
            <p:cNvPr id="6" name="TextBox 6"/>
            <p:cNvSpPr txBox="1"/>
            <p:nvPr/>
          </p:nvSpPr>
          <p:spPr>
            <a:xfrm>
              <a:off x="2718852" y="4934338"/>
              <a:ext cx="12878061" cy="1453092"/>
            </a:xfrm>
            <a:prstGeom prst="rect">
              <a:avLst/>
            </a:prstGeom>
          </p:spPr>
          <p:txBody>
            <a:bodyPr lIns="0" tIns="0" rIns="0" bIns="0" rtlCol="0" anchor="t">
              <a:spAutoFit/>
            </a:bodyPr>
            <a:lstStyle/>
            <a:p>
              <a:pPr algn="ctr">
                <a:lnSpc>
                  <a:spcPts val="4375"/>
                </a:lnSpc>
              </a:pPr>
              <a:r>
                <a:rPr lang="en-US" sz="3500" spc="262">
                  <a:solidFill>
                    <a:srgbClr val="F7FCFD"/>
                  </a:solidFill>
                  <a:latin typeface="Barlow Light"/>
                </a:rPr>
                <a:t>TESTING MY PRECONCEPTIONS AND PREDICTING STARTUP SUCCESS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05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5000"/>
          </a:blip>
          <a:srcRect/>
          <a:stretch>
            <a:fillRect/>
          </a:stretch>
        </p:blipFill>
        <p:spPr>
          <a:xfrm>
            <a:off x="13676187" y="1028700"/>
            <a:ext cx="5809642" cy="5809642"/>
          </a:xfrm>
          <a:prstGeom prst="rect">
            <a:avLst/>
          </a:prstGeom>
        </p:spPr>
      </p:pic>
      <p:pic>
        <p:nvPicPr>
          <p:cNvPr id="3" name="Picture 3"/>
          <p:cNvPicPr>
            <a:picLocks noChangeAspect="1"/>
          </p:cNvPicPr>
          <p:nvPr/>
        </p:nvPicPr>
        <p:blipFill>
          <a:blip r:embed="rId4"/>
          <a:srcRect/>
          <a:stretch>
            <a:fillRect/>
          </a:stretch>
        </p:blipFill>
        <p:spPr>
          <a:xfrm>
            <a:off x="2493892" y="4787532"/>
            <a:ext cx="6983326" cy="5053152"/>
          </a:xfrm>
          <a:prstGeom prst="rect">
            <a:avLst/>
          </a:prstGeom>
        </p:spPr>
      </p:pic>
      <p:sp>
        <p:nvSpPr>
          <p:cNvPr id="4" name="TextBox 4"/>
          <p:cNvSpPr txBox="1"/>
          <p:nvPr/>
        </p:nvSpPr>
        <p:spPr>
          <a:xfrm>
            <a:off x="1028700" y="1114425"/>
            <a:ext cx="9917755" cy="1203325"/>
          </a:xfrm>
          <a:prstGeom prst="rect">
            <a:avLst/>
          </a:prstGeom>
        </p:spPr>
        <p:txBody>
          <a:bodyPr lIns="0" tIns="0" rIns="0" bIns="0" rtlCol="0" anchor="t">
            <a:spAutoFit/>
          </a:bodyPr>
          <a:lstStyle/>
          <a:p>
            <a:pPr algn="l">
              <a:lnSpc>
                <a:spcPts val="9350"/>
              </a:lnSpc>
            </a:pPr>
            <a:r>
              <a:rPr lang="en-US" sz="8500" spc="212" dirty="0">
                <a:solidFill>
                  <a:srgbClr val="3ED4AF"/>
                </a:solidFill>
                <a:latin typeface="Barlow Bold Bold"/>
              </a:rPr>
              <a:t>2</a:t>
            </a:r>
            <a:r>
              <a:rPr lang="en-US" sz="8500" spc="212" baseline="30000" dirty="0">
                <a:solidFill>
                  <a:srgbClr val="3ED4AF"/>
                </a:solidFill>
                <a:latin typeface="Barlow Bold Bold"/>
              </a:rPr>
              <a:t>nd</a:t>
            </a:r>
            <a:r>
              <a:rPr lang="en-US" sz="8500" spc="212" dirty="0">
                <a:solidFill>
                  <a:srgbClr val="3ED4AF"/>
                </a:solidFill>
                <a:latin typeface="Barlow Bold Bold"/>
              </a:rPr>
              <a:t> ANALYSIS</a:t>
            </a:r>
          </a:p>
        </p:txBody>
      </p:sp>
      <p:sp>
        <p:nvSpPr>
          <p:cNvPr id="5" name="TextBox 5"/>
          <p:cNvSpPr txBox="1"/>
          <p:nvPr/>
        </p:nvSpPr>
        <p:spPr>
          <a:xfrm>
            <a:off x="1027195" y="2689225"/>
            <a:ext cx="9916720" cy="1644650"/>
          </a:xfrm>
          <a:prstGeom prst="rect">
            <a:avLst/>
          </a:prstGeom>
        </p:spPr>
        <p:txBody>
          <a:bodyPr lIns="0" tIns="0" rIns="0" bIns="0" rtlCol="0" anchor="t">
            <a:spAutoFit/>
          </a:bodyPr>
          <a:lstStyle/>
          <a:p>
            <a:pPr algn="l">
              <a:lnSpc>
                <a:spcPts val="4375"/>
              </a:lnSpc>
            </a:pPr>
            <a:r>
              <a:rPr lang="en-US" sz="3500" spc="262" dirty="0">
                <a:solidFill>
                  <a:srgbClr val="3ED4AF"/>
                </a:solidFill>
                <a:latin typeface="Barlow Light"/>
              </a:rPr>
              <a:t>COMPARING ’ALTERNATIVE’ FUNDING WITH DEBT FINANCING IN 21ST CENTURY COMPANIES VS 20TH CENTURY COMPANIES</a:t>
            </a:r>
          </a:p>
        </p:txBody>
      </p:sp>
      <p:sp>
        <p:nvSpPr>
          <p:cNvPr id="6" name="TextBox 6"/>
          <p:cNvSpPr txBox="1"/>
          <p:nvPr/>
        </p:nvSpPr>
        <p:spPr>
          <a:xfrm rot="-5400000">
            <a:off x="-121240" y="7033896"/>
            <a:ext cx="3587040" cy="560425"/>
          </a:xfrm>
          <a:prstGeom prst="rect">
            <a:avLst/>
          </a:prstGeom>
        </p:spPr>
        <p:txBody>
          <a:bodyPr lIns="0" tIns="0" rIns="0" bIns="0" rtlCol="0" anchor="t">
            <a:spAutoFit/>
          </a:bodyPr>
          <a:lstStyle/>
          <a:p>
            <a:pPr algn="l">
              <a:lnSpc>
                <a:spcPts val="4672"/>
              </a:lnSpc>
            </a:pPr>
            <a:r>
              <a:rPr lang="en-US" sz="3114" spc="155">
                <a:solidFill>
                  <a:srgbClr val="F7FCFD"/>
                </a:solidFill>
                <a:latin typeface="Barlow Light"/>
              </a:rPr>
              <a:t>21ST CENTURY</a:t>
            </a:r>
          </a:p>
        </p:txBody>
      </p:sp>
      <p:sp>
        <p:nvSpPr>
          <p:cNvPr id="8" name="Rectangle 7">
            <a:extLst>
              <a:ext uri="{FF2B5EF4-FFF2-40B4-BE49-F238E27FC236}">
                <a16:creationId xmlns:a16="http://schemas.microsoft.com/office/drawing/2014/main" id="{8195D5A5-0C91-B24E-82F8-64D82CF60B7C}"/>
              </a:ext>
            </a:extLst>
          </p:cNvPr>
          <p:cNvSpPr/>
          <p:nvPr/>
        </p:nvSpPr>
        <p:spPr>
          <a:xfrm>
            <a:off x="3699555" y="5253888"/>
            <a:ext cx="2244045" cy="575412"/>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lang="en-PT" sz="1400" dirty="0"/>
              <a:t>alternative funding per year</a:t>
            </a:r>
          </a:p>
          <a:p>
            <a:r>
              <a:rPr lang="en-GB" sz="1400" dirty="0"/>
              <a:t>d</a:t>
            </a:r>
            <a:r>
              <a:rPr lang="en-PT" sz="1400" dirty="0"/>
              <a:t>ebt per year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05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1999"/>
          </a:blip>
          <a:srcRect t="7443" b="11920"/>
          <a:stretch>
            <a:fillRect/>
          </a:stretch>
        </p:blipFill>
        <p:spPr>
          <a:xfrm>
            <a:off x="449430" y="452210"/>
            <a:ext cx="17445121" cy="9381020"/>
          </a:xfrm>
          <a:prstGeom prst="rect">
            <a:avLst/>
          </a:prstGeom>
        </p:spPr>
      </p:pic>
      <p:grpSp>
        <p:nvGrpSpPr>
          <p:cNvPr id="3" name="Group 3"/>
          <p:cNvGrpSpPr/>
          <p:nvPr/>
        </p:nvGrpSpPr>
        <p:grpSpPr>
          <a:xfrm>
            <a:off x="6880818" y="2182830"/>
            <a:ext cx="11818310" cy="5921339"/>
            <a:chOff x="0" y="0"/>
            <a:chExt cx="15757746" cy="7895119"/>
          </a:xfrm>
        </p:grpSpPr>
        <p:sp>
          <p:nvSpPr>
            <p:cNvPr id="4" name="AutoShape 4"/>
            <p:cNvSpPr/>
            <p:nvPr/>
          </p:nvSpPr>
          <p:spPr>
            <a:xfrm>
              <a:off x="0" y="0"/>
              <a:ext cx="15757746" cy="7895119"/>
            </a:xfrm>
            <a:prstGeom prst="rect">
              <a:avLst/>
            </a:prstGeom>
            <a:solidFill>
              <a:srgbClr val="3ED4AF"/>
            </a:solidFill>
          </p:spPr>
        </p:sp>
        <p:sp>
          <p:nvSpPr>
            <p:cNvPr id="5" name="TextBox 5"/>
            <p:cNvSpPr txBox="1"/>
            <p:nvPr/>
          </p:nvSpPr>
          <p:spPr>
            <a:xfrm>
              <a:off x="985305" y="2338433"/>
              <a:ext cx="12852671" cy="3207808"/>
            </a:xfrm>
            <a:prstGeom prst="rect">
              <a:avLst/>
            </a:prstGeom>
          </p:spPr>
          <p:txBody>
            <a:bodyPr lIns="0" tIns="0" rIns="0" bIns="0" rtlCol="0" anchor="t">
              <a:spAutoFit/>
            </a:bodyPr>
            <a:lstStyle/>
            <a:p>
              <a:pPr algn="r">
                <a:lnSpc>
                  <a:spcPts val="9350"/>
                </a:lnSpc>
              </a:pPr>
              <a:r>
                <a:rPr lang="en-US" sz="8500" spc="212">
                  <a:solidFill>
                    <a:srgbClr val="F7FCFD"/>
                  </a:solidFill>
                  <a:latin typeface="Barlow Bold Bold"/>
                </a:rPr>
                <a:t>Predicting Startup Success</a:t>
              </a:r>
            </a:p>
          </p:txBody>
        </p:sp>
        <p:sp>
          <p:nvSpPr>
            <p:cNvPr id="6" name="TextBox 6"/>
            <p:cNvSpPr txBox="1"/>
            <p:nvPr/>
          </p:nvSpPr>
          <p:spPr>
            <a:xfrm>
              <a:off x="985305" y="6044717"/>
              <a:ext cx="12852671" cy="716492"/>
            </a:xfrm>
            <a:prstGeom prst="rect">
              <a:avLst/>
            </a:prstGeom>
          </p:spPr>
          <p:txBody>
            <a:bodyPr lIns="0" tIns="0" rIns="0" bIns="0" rtlCol="0" anchor="t">
              <a:spAutoFit/>
            </a:bodyPr>
            <a:lstStyle/>
            <a:p>
              <a:pPr algn="r">
                <a:lnSpc>
                  <a:spcPts val="4375"/>
                </a:lnSpc>
              </a:pPr>
              <a:endParaRPr/>
            </a:p>
          </p:txBody>
        </p:sp>
        <p:sp>
          <p:nvSpPr>
            <p:cNvPr id="7" name="TextBox 7"/>
            <p:cNvSpPr txBox="1"/>
            <p:nvPr/>
          </p:nvSpPr>
          <p:spPr>
            <a:xfrm>
              <a:off x="985305" y="959425"/>
              <a:ext cx="12852671" cy="785283"/>
            </a:xfrm>
            <a:prstGeom prst="rect">
              <a:avLst/>
            </a:prstGeom>
          </p:spPr>
          <p:txBody>
            <a:bodyPr lIns="0" tIns="0" rIns="0" bIns="0" rtlCol="0" anchor="t">
              <a:spAutoFit/>
            </a:bodyPr>
            <a:lstStyle/>
            <a:p>
              <a:pPr algn="r">
                <a:lnSpc>
                  <a:spcPts val="440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ED4AF"/>
        </a:solidFill>
        <a:effectLst/>
      </p:bgPr>
    </p:bg>
    <p:spTree>
      <p:nvGrpSpPr>
        <p:cNvPr id="1" name=""/>
        <p:cNvGrpSpPr/>
        <p:nvPr/>
      </p:nvGrpSpPr>
      <p:grpSpPr>
        <a:xfrm>
          <a:off x="0" y="0"/>
          <a:ext cx="0" cy="0"/>
          <a:chOff x="0" y="0"/>
          <a:chExt cx="0" cy="0"/>
        </a:xfrm>
      </p:grpSpPr>
      <p:grpSp>
        <p:nvGrpSpPr>
          <p:cNvPr id="2" name="Group 2"/>
          <p:cNvGrpSpPr/>
          <p:nvPr/>
        </p:nvGrpSpPr>
        <p:grpSpPr>
          <a:xfrm>
            <a:off x="-272842" y="-293053"/>
            <a:ext cx="18833684" cy="10873105"/>
            <a:chOff x="0" y="0"/>
            <a:chExt cx="25111579" cy="14497474"/>
          </a:xfrm>
        </p:grpSpPr>
        <p:pic>
          <p:nvPicPr>
            <p:cNvPr id="3" name="Picture 3"/>
            <p:cNvPicPr>
              <a:picLocks noChangeAspect="1"/>
            </p:cNvPicPr>
            <p:nvPr/>
          </p:nvPicPr>
          <p:blipFill>
            <a:blip r:embed="rId3"/>
            <a:srcRect t="11511" b="11511"/>
            <a:stretch>
              <a:fillRect/>
            </a:stretch>
          </p:blipFill>
          <p:spPr>
            <a:xfrm>
              <a:off x="0" y="0"/>
              <a:ext cx="12555789" cy="14497474"/>
            </a:xfrm>
            <a:prstGeom prst="rect">
              <a:avLst/>
            </a:prstGeom>
          </p:spPr>
        </p:pic>
        <p:pic>
          <p:nvPicPr>
            <p:cNvPr id="4" name="Picture 4"/>
            <p:cNvPicPr>
              <a:picLocks noChangeAspect="1"/>
            </p:cNvPicPr>
            <p:nvPr/>
          </p:nvPicPr>
          <p:blipFill>
            <a:blip r:embed="rId4"/>
            <a:srcRect l="21149" r="21149"/>
            <a:stretch>
              <a:fillRect/>
            </a:stretch>
          </p:blipFill>
          <p:spPr>
            <a:xfrm>
              <a:off x="12555789" y="0"/>
              <a:ext cx="12555789" cy="14497474"/>
            </a:xfrm>
            <a:prstGeom prst="rect">
              <a:avLst/>
            </a:prstGeom>
          </p:spPr>
        </p:pic>
      </p:grpSp>
      <p:sp>
        <p:nvSpPr>
          <p:cNvPr id="5" name="AutoShape 5"/>
          <p:cNvSpPr/>
          <p:nvPr/>
        </p:nvSpPr>
        <p:spPr>
          <a:xfrm>
            <a:off x="3698622" y="2742300"/>
            <a:ext cx="10890757" cy="4802399"/>
          </a:xfrm>
          <a:prstGeom prst="rect">
            <a:avLst/>
          </a:prstGeom>
          <a:solidFill>
            <a:srgbClr val="060507"/>
          </a:solidFill>
        </p:spPr>
      </p:sp>
      <p:sp>
        <p:nvSpPr>
          <p:cNvPr id="6" name="TextBox 6"/>
          <p:cNvSpPr txBox="1"/>
          <p:nvPr/>
        </p:nvSpPr>
        <p:spPr>
          <a:xfrm>
            <a:off x="4678473" y="3327791"/>
            <a:ext cx="8931054" cy="584200"/>
          </a:xfrm>
          <a:prstGeom prst="rect">
            <a:avLst/>
          </a:prstGeom>
        </p:spPr>
        <p:txBody>
          <a:bodyPr lIns="0" tIns="0" rIns="0" bIns="0" rtlCol="0" anchor="t">
            <a:spAutoFit/>
          </a:bodyPr>
          <a:lstStyle/>
          <a:p>
            <a:pPr algn="ctr">
              <a:lnSpc>
                <a:spcPts val="4400"/>
              </a:lnSpc>
            </a:pPr>
            <a:r>
              <a:rPr lang="en-US" sz="4000" spc="300">
                <a:solidFill>
                  <a:srgbClr val="3ED4AF"/>
                </a:solidFill>
                <a:latin typeface="Barlow Bold Bold"/>
              </a:rPr>
              <a:t>DATABASE</a:t>
            </a:r>
          </a:p>
        </p:txBody>
      </p:sp>
      <p:sp>
        <p:nvSpPr>
          <p:cNvPr id="7" name="TextBox 7"/>
          <p:cNvSpPr txBox="1"/>
          <p:nvPr/>
        </p:nvSpPr>
        <p:spPr>
          <a:xfrm>
            <a:off x="5507955" y="4531501"/>
            <a:ext cx="2771521" cy="2446020"/>
          </a:xfrm>
          <a:prstGeom prst="rect">
            <a:avLst/>
          </a:prstGeom>
        </p:spPr>
        <p:txBody>
          <a:bodyPr lIns="0" tIns="0" rIns="0" bIns="0" rtlCol="0" anchor="t">
            <a:spAutoFit/>
          </a:bodyPr>
          <a:lstStyle/>
          <a:p>
            <a:pPr algn="ctr">
              <a:lnSpc>
                <a:spcPts val="7200"/>
              </a:lnSpc>
            </a:pPr>
            <a:r>
              <a:rPr lang="en-US" sz="4800" spc="240">
                <a:solidFill>
                  <a:srgbClr val="3ED4AF"/>
                </a:solidFill>
                <a:latin typeface="Barlow Light"/>
              </a:rPr>
              <a:t>473</a:t>
            </a:r>
          </a:p>
          <a:p>
            <a:pPr algn="ctr">
              <a:lnSpc>
                <a:spcPts val="4200"/>
              </a:lnSpc>
            </a:pPr>
            <a:r>
              <a:rPr lang="en-US" sz="2800" spc="140">
                <a:solidFill>
                  <a:srgbClr val="3ED4AF"/>
                </a:solidFill>
                <a:latin typeface="Barlow Light"/>
              </a:rPr>
              <a:t>Startups with status of </a:t>
            </a:r>
            <a:r>
              <a:rPr lang="en-US" sz="2800" spc="140">
                <a:solidFill>
                  <a:srgbClr val="3ED4AF"/>
                </a:solidFill>
                <a:latin typeface="Barlow Light Bold"/>
              </a:rPr>
              <a:t>Failed </a:t>
            </a:r>
            <a:r>
              <a:rPr lang="en-US" sz="2800" spc="140">
                <a:solidFill>
                  <a:srgbClr val="3ED4AF"/>
                </a:solidFill>
                <a:latin typeface="Barlow Light"/>
              </a:rPr>
              <a:t> or Success</a:t>
            </a:r>
          </a:p>
        </p:txBody>
      </p:sp>
      <p:sp>
        <p:nvSpPr>
          <p:cNvPr id="8" name="AutoShape 8"/>
          <p:cNvSpPr/>
          <p:nvPr/>
        </p:nvSpPr>
        <p:spPr>
          <a:xfrm>
            <a:off x="8279476" y="4117457"/>
            <a:ext cx="1729049" cy="132624"/>
          </a:xfrm>
          <a:prstGeom prst="rect">
            <a:avLst/>
          </a:prstGeom>
          <a:solidFill>
            <a:srgbClr val="F7FCFD"/>
          </a:solidFill>
        </p:spPr>
      </p:sp>
      <p:sp>
        <p:nvSpPr>
          <p:cNvPr id="9" name="TextBox 9"/>
          <p:cNvSpPr txBox="1"/>
          <p:nvPr/>
        </p:nvSpPr>
        <p:spPr>
          <a:xfrm>
            <a:off x="10008524" y="4531501"/>
            <a:ext cx="2771521" cy="2446020"/>
          </a:xfrm>
          <a:prstGeom prst="rect">
            <a:avLst/>
          </a:prstGeom>
        </p:spPr>
        <p:txBody>
          <a:bodyPr lIns="0" tIns="0" rIns="0" bIns="0" rtlCol="0" anchor="t">
            <a:spAutoFit/>
          </a:bodyPr>
          <a:lstStyle/>
          <a:p>
            <a:pPr algn="ctr">
              <a:lnSpc>
                <a:spcPts val="7200"/>
              </a:lnSpc>
            </a:pPr>
            <a:r>
              <a:rPr lang="en-US" sz="4800" spc="240">
                <a:solidFill>
                  <a:srgbClr val="3ED4AF"/>
                </a:solidFill>
                <a:latin typeface="Barlow Light"/>
              </a:rPr>
              <a:t>115</a:t>
            </a:r>
          </a:p>
          <a:p>
            <a:pPr algn="ctr">
              <a:lnSpc>
                <a:spcPts val="4200"/>
              </a:lnSpc>
            </a:pPr>
            <a:r>
              <a:rPr lang="en-US" sz="4800" spc="240">
                <a:solidFill>
                  <a:srgbClr val="3ED4AF"/>
                </a:solidFill>
                <a:latin typeface="Barlow Light"/>
              </a:rPr>
              <a:t>Variables</a:t>
            </a:r>
          </a:p>
          <a:p>
            <a:pPr algn="ctr">
              <a:lnSpc>
                <a:spcPts val="4200"/>
              </a:lnSpc>
            </a:pPr>
            <a:r>
              <a:rPr lang="en-US" sz="2800" spc="140">
                <a:solidFill>
                  <a:srgbClr val="3ED4AF"/>
                </a:solidFill>
                <a:latin typeface="Barlow Light"/>
              </a:rPr>
              <a:t>41 - numerical</a:t>
            </a:r>
          </a:p>
          <a:p>
            <a:pPr algn="ctr">
              <a:lnSpc>
                <a:spcPts val="4200"/>
              </a:lnSpc>
            </a:pPr>
            <a:r>
              <a:rPr lang="en-US" sz="2800" spc="140">
                <a:solidFill>
                  <a:srgbClr val="3ED4AF"/>
                </a:solidFill>
                <a:latin typeface="Barlow Light"/>
              </a:rPr>
              <a:t>74 - categorical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0507"/>
        </a:solidFill>
        <a:effectLst/>
      </p:bgPr>
    </p:bg>
    <p:spTree>
      <p:nvGrpSpPr>
        <p:cNvPr id="1" name=""/>
        <p:cNvGrpSpPr/>
        <p:nvPr/>
      </p:nvGrpSpPr>
      <p:grpSpPr>
        <a:xfrm>
          <a:off x="0" y="0"/>
          <a:ext cx="0" cy="0"/>
          <a:chOff x="0" y="0"/>
          <a:chExt cx="0" cy="0"/>
        </a:xfrm>
      </p:grpSpPr>
      <p:sp>
        <p:nvSpPr>
          <p:cNvPr id="2" name="AutoShape 2"/>
          <p:cNvSpPr/>
          <p:nvPr/>
        </p:nvSpPr>
        <p:spPr>
          <a:xfrm>
            <a:off x="1689543" y="2804795"/>
            <a:ext cx="4715638" cy="6453505"/>
          </a:xfrm>
          <a:prstGeom prst="rect">
            <a:avLst/>
          </a:prstGeom>
          <a:solidFill>
            <a:srgbClr val="3ED4AF"/>
          </a:solidFill>
        </p:spPr>
      </p:sp>
      <p:grpSp>
        <p:nvGrpSpPr>
          <p:cNvPr id="3" name="Group 3"/>
          <p:cNvGrpSpPr/>
          <p:nvPr/>
        </p:nvGrpSpPr>
        <p:grpSpPr>
          <a:xfrm>
            <a:off x="2079154" y="3185795"/>
            <a:ext cx="3936415" cy="4535805"/>
            <a:chOff x="0" y="0"/>
            <a:chExt cx="5248553" cy="6047740"/>
          </a:xfrm>
        </p:grpSpPr>
        <p:sp>
          <p:nvSpPr>
            <p:cNvPr id="4" name="TextBox 4"/>
            <p:cNvSpPr txBox="1"/>
            <p:nvPr/>
          </p:nvSpPr>
          <p:spPr>
            <a:xfrm>
              <a:off x="0" y="-9525"/>
              <a:ext cx="5248553" cy="716492"/>
            </a:xfrm>
            <a:prstGeom prst="rect">
              <a:avLst/>
            </a:prstGeom>
          </p:spPr>
          <p:txBody>
            <a:bodyPr lIns="0" tIns="0" rIns="0" bIns="0" rtlCol="0" anchor="t">
              <a:spAutoFit/>
            </a:bodyPr>
            <a:lstStyle/>
            <a:p>
              <a:pPr algn="ctr">
                <a:lnSpc>
                  <a:spcPts val="4375"/>
                </a:lnSpc>
              </a:pPr>
              <a:r>
                <a:rPr lang="en-US" sz="3500" spc="262">
                  <a:solidFill>
                    <a:srgbClr val="F7FCFD"/>
                  </a:solidFill>
                  <a:latin typeface="Barlow Light"/>
                </a:rPr>
                <a:t>FOUNDER</a:t>
              </a:r>
            </a:p>
          </p:txBody>
        </p:sp>
        <p:sp>
          <p:nvSpPr>
            <p:cNvPr id="5" name="TextBox 5"/>
            <p:cNvSpPr txBox="1"/>
            <p:nvPr/>
          </p:nvSpPr>
          <p:spPr>
            <a:xfrm>
              <a:off x="9423" y="903817"/>
              <a:ext cx="5239130" cy="5143923"/>
            </a:xfrm>
            <a:prstGeom prst="rect">
              <a:avLst/>
            </a:prstGeom>
          </p:spPr>
          <p:txBody>
            <a:bodyPr lIns="0" tIns="0" rIns="0" bIns="0" rtlCol="0" anchor="t">
              <a:spAutoFit/>
            </a:bodyPr>
            <a:lstStyle/>
            <a:p>
              <a:pPr marL="462280" lvl="1" indent="-231140">
                <a:lnSpc>
                  <a:spcPts val="3919"/>
                </a:lnSpc>
                <a:buFont typeface="Arial"/>
                <a:buChar char="•"/>
              </a:pPr>
              <a:r>
                <a:rPr lang="en-US" sz="2800" spc="140">
                  <a:solidFill>
                    <a:srgbClr val="060507"/>
                  </a:solidFill>
                  <a:latin typeface="Barlow Light"/>
                </a:rPr>
                <a:t>Industry Experience</a:t>
              </a:r>
            </a:p>
            <a:p>
              <a:pPr marL="462280" lvl="1" indent="-231140">
                <a:lnSpc>
                  <a:spcPts val="3919"/>
                </a:lnSpc>
                <a:buFont typeface="Arial"/>
                <a:buChar char="•"/>
              </a:pPr>
              <a:r>
                <a:rPr lang="en-US" sz="2800" spc="140">
                  <a:solidFill>
                    <a:srgbClr val="060507"/>
                  </a:solidFill>
                  <a:latin typeface="Barlow Light"/>
                </a:rPr>
                <a:t>Management Experience </a:t>
              </a:r>
            </a:p>
            <a:p>
              <a:pPr marL="462280" lvl="1" indent="-231140">
                <a:lnSpc>
                  <a:spcPts val="3919"/>
                </a:lnSpc>
                <a:buFont typeface="Arial"/>
                <a:buChar char="•"/>
              </a:pPr>
              <a:r>
                <a:rPr lang="en-US" sz="2800" spc="140">
                  <a:solidFill>
                    <a:srgbClr val="060507"/>
                  </a:solidFill>
                  <a:latin typeface="Barlow Light"/>
                </a:rPr>
                <a:t>Education</a:t>
              </a:r>
            </a:p>
            <a:p>
              <a:pPr marL="462280" lvl="1" indent="-231140">
                <a:lnSpc>
                  <a:spcPts val="3919"/>
                </a:lnSpc>
                <a:buFont typeface="Arial"/>
                <a:buChar char="•"/>
              </a:pPr>
              <a:r>
                <a:rPr lang="en-US" sz="2800" spc="140">
                  <a:solidFill>
                    <a:srgbClr val="060507"/>
                  </a:solidFill>
                  <a:latin typeface="Barlow Light"/>
                </a:rPr>
                <a:t>Age</a:t>
              </a:r>
            </a:p>
            <a:p>
              <a:pPr marL="462280" lvl="1" indent="-231140">
                <a:lnSpc>
                  <a:spcPts val="3919"/>
                </a:lnSpc>
                <a:buFont typeface="Arial"/>
                <a:buChar char="•"/>
              </a:pPr>
              <a:r>
                <a:rPr lang="en-US" sz="2800" spc="140">
                  <a:solidFill>
                    <a:srgbClr val="060507"/>
                  </a:solidFill>
                  <a:latin typeface="Barlow Light"/>
                </a:rPr>
                <a:t>Parents</a:t>
              </a:r>
            </a:p>
            <a:p>
              <a:pPr marL="462280" lvl="1" indent="-231140">
                <a:lnSpc>
                  <a:spcPts val="3919"/>
                </a:lnSpc>
                <a:buFont typeface="Arial"/>
                <a:buChar char="•"/>
              </a:pPr>
              <a:r>
                <a:rPr lang="en-US" sz="2800" spc="140">
                  <a:solidFill>
                    <a:srgbClr val="060507"/>
                  </a:solidFill>
                  <a:latin typeface="Barlow Light"/>
                </a:rPr>
                <a:t>Minority</a:t>
              </a:r>
            </a:p>
            <a:p>
              <a:pPr marL="462280" lvl="1" indent="-231140">
                <a:lnSpc>
                  <a:spcPts val="3919"/>
                </a:lnSpc>
                <a:buFont typeface="Arial"/>
                <a:buChar char="•"/>
              </a:pPr>
              <a:r>
                <a:rPr lang="en-US" sz="2800" spc="140">
                  <a:solidFill>
                    <a:srgbClr val="060507"/>
                  </a:solidFill>
                  <a:latin typeface="Barlow Light"/>
                </a:rPr>
                <a:t>Marketing</a:t>
              </a:r>
            </a:p>
          </p:txBody>
        </p:sp>
      </p:grpSp>
      <p:sp>
        <p:nvSpPr>
          <p:cNvPr id="6" name="TextBox 6"/>
          <p:cNvSpPr txBox="1"/>
          <p:nvPr/>
        </p:nvSpPr>
        <p:spPr>
          <a:xfrm>
            <a:off x="2711756" y="585787"/>
            <a:ext cx="12864488" cy="1724025"/>
          </a:xfrm>
          <a:prstGeom prst="rect">
            <a:avLst/>
          </a:prstGeom>
        </p:spPr>
        <p:txBody>
          <a:bodyPr lIns="0" tIns="0" rIns="0" bIns="0" rtlCol="0" anchor="t">
            <a:spAutoFit/>
          </a:bodyPr>
          <a:lstStyle/>
          <a:p>
            <a:pPr algn="ctr">
              <a:lnSpc>
                <a:spcPts val="6720"/>
              </a:lnSpc>
            </a:pPr>
            <a:r>
              <a:rPr lang="en-US" sz="5600" spc="67">
                <a:solidFill>
                  <a:srgbClr val="3ED4AF"/>
                </a:solidFill>
                <a:latin typeface="Barlow Bold"/>
              </a:rPr>
              <a:t>Robert Lussier studies - explanatory variables</a:t>
            </a:r>
          </a:p>
        </p:txBody>
      </p:sp>
      <p:sp>
        <p:nvSpPr>
          <p:cNvPr id="7" name="AutoShape 7"/>
          <p:cNvSpPr/>
          <p:nvPr/>
        </p:nvSpPr>
        <p:spPr>
          <a:xfrm>
            <a:off x="6786181" y="2804795"/>
            <a:ext cx="4715638" cy="6453505"/>
          </a:xfrm>
          <a:prstGeom prst="rect">
            <a:avLst/>
          </a:prstGeom>
          <a:solidFill>
            <a:srgbClr val="3ED4AF"/>
          </a:solidFill>
        </p:spPr>
      </p:sp>
      <p:grpSp>
        <p:nvGrpSpPr>
          <p:cNvPr id="8" name="Group 8"/>
          <p:cNvGrpSpPr/>
          <p:nvPr/>
        </p:nvGrpSpPr>
        <p:grpSpPr>
          <a:xfrm>
            <a:off x="7175793" y="3185795"/>
            <a:ext cx="3936415" cy="2106930"/>
            <a:chOff x="0" y="0"/>
            <a:chExt cx="5248553" cy="2809240"/>
          </a:xfrm>
        </p:grpSpPr>
        <p:sp>
          <p:nvSpPr>
            <p:cNvPr id="9" name="TextBox 9"/>
            <p:cNvSpPr txBox="1"/>
            <p:nvPr/>
          </p:nvSpPr>
          <p:spPr>
            <a:xfrm>
              <a:off x="0" y="-9525"/>
              <a:ext cx="5248553" cy="716492"/>
            </a:xfrm>
            <a:prstGeom prst="rect">
              <a:avLst/>
            </a:prstGeom>
          </p:spPr>
          <p:txBody>
            <a:bodyPr lIns="0" tIns="0" rIns="0" bIns="0" rtlCol="0" anchor="t">
              <a:spAutoFit/>
            </a:bodyPr>
            <a:lstStyle/>
            <a:p>
              <a:pPr algn="ctr">
                <a:lnSpc>
                  <a:spcPts val="4375"/>
                </a:lnSpc>
              </a:pPr>
              <a:r>
                <a:rPr lang="en-US" sz="3500" spc="262">
                  <a:solidFill>
                    <a:srgbClr val="F7FCFD"/>
                  </a:solidFill>
                  <a:latin typeface="Barlow Light"/>
                </a:rPr>
                <a:t>MARKET</a:t>
              </a:r>
            </a:p>
          </p:txBody>
        </p:sp>
        <p:sp>
          <p:nvSpPr>
            <p:cNvPr id="10" name="TextBox 10"/>
            <p:cNvSpPr txBox="1"/>
            <p:nvPr/>
          </p:nvSpPr>
          <p:spPr>
            <a:xfrm>
              <a:off x="9423" y="903817"/>
              <a:ext cx="5239130" cy="1905423"/>
            </a:xfrm>
            <a:prstGeom prst="rect">
              <a:avLst/>
            </a:prstGeom>
          </p:spPr>
          <p:txBody>
            <a:bodyPr lIns="0" tIns="0" rIns="0" bIns="0" rtlCol="0" anchor="t">
              <a:spAutoFit/>
            </a:bodyPr>
            <a:lstStyle/>
            <a:p>
              <a:pPr marL="462280" lvl="1" indent="-231140">
                <a:lnSpc>
                  <a:spcPts val="3919"/>
                </a:lnSpc>
                <a:buFont typeface="Arial"/>
                <a:buChar char="•"/>
              </a:pPr>
              <a:r>
                <a:rPr lang="en-US" sz="2800" spc="140">
                  <a:solidFill>
                    <a:srgbClr val="060507"/>
                  </a:solidFill>
                  <a:latin typeface="Barlow Light"/>
                </a:rPr>
                <a:t>Product/Service Timing</a:t>
              </a:r>
            </a:p>
            <a:p>
              <a:pPr marL="462280" lvl="1" indent="-231140">
                <a:lnSpc>
                  <a:spcPts val="3919"/>
                </a:lnSpc>
                <a:buFont typeface="Arial"/>
                <a:buChar char="•"/>
              </a:pPr>
              <a:r>
                <a:rPr lang="en-US" sz="2800" spc="140">
                  <a:solidFill>
                    <a:srgbClr val="060507"/>
                  </a:solidFill>
                  <a:latin typeface="Barlow Light"/>
                </a:rPr>
                <a:t>Economic Timing</a:t>
              </a:r>
            </a:p>
          </p:txBody>
        </p:sp>
      </p:grpSp>
      <p:sp>
        <p:nvSpPr>
          <p:cNvPr id="11" name="AutoShape 11"/>
          <p:cNvSpPr/>
          <p:nvPr/>
        </p:nvSpPr>
        <p:spPr>
          <a:xfrm>
            <a:off x="11882819" y="2804795"/>
            <a:ext cx="4715638" cy="6453505"/>
          </a:xfrm>
          <a:prstGeom prst="rect">
            <a:avLst/>
          </a:prstGeom>
          <a:solidFill>
            <a:srgbClr val="3ED4AF"/>
          </a:solidFill>
        </p:spPr>
      </p:sp>
      <p:grpSp>
        <p:nvGrpSpPr>
          <p:cNvPr id="12" name="Group 12"/>
          <p:cNvGrpSpPr/>
          <p:nvPr/>
        </p:nvGrpSpPr>
        <p:grpSpPr>
          <a:xfrm>
            <a:off x="12272431" y="3185795"/>
            <a:ext cx="3936415" cy="4050030"/>
            <a:chOff x="0" y="0"/>
            <a:chExt cx="5248553" cy="5400040"/>
          </a:xfrm>
        </p:grpSpPr>
        <p:sp>
          <p:nvSpPr>
            <p:cNvPr id="13" name="TextBox 13"/>
            <p:cNvSpPr txBox="1"/>
            <p:nvPr/>
          </p:nvSpPr>
          <p:spPr>
            <a:xfrm>
              <a:off x="0" y="-9525"/>
              <a:ext cx="5248553" cy="716492"/>
            </a:xfrm>
            <a:prstGeom prst="rect">
              <a:avLst/>
            </a:prstGeom>
          </p:spPr>
          <p:txBody>
            <a:bodyPr lIns="0" tIns="0" rIns="0" bIns="0" rtlCol="0" anchor="t">
              <a:spAutoFit/>
            </a:bodyPr>
            <a:lstStyle/>
            <a:p>
              <a:pPr algn="ctr">
                <a:lnSpc>
                  <a:spcPts val="4375"/>
                </a:lnSpc>
              </a:pPr>
              <a:r>
                <a:rPr lang="en-US" sz="3500" spc="262">
                  <a:solidFill>
                    <a:srgbClr val="F7FCFD"/>
                  </a:solidFill>
                  <a:latin typeface="Barlow Light"/>
                </a:rPr>
                <a:t>STARTUP</a:t>
              </a:r>
            </a:p>
          </p:txBody>
        </p:sp>
        <p:sp>
          <p:nvSpPr>
            <p:cNvPr id="14" name="TextBox 14"/>
            <p:cNvSpPr txBox="1"/>
            <p:nvPr/>
          </p:nvSpPr>
          <p:spPr>
            <a:xfrm>
              <a:off x="9423" y="903817"/>
              <a:ext cx="5239130" cy="4496223"/>
            </a:xfrm>
            <a:prstGeom prst="rect">
              <a:avLst/>
            </a:prstGeom>
          </p:spPr>
          <p:txBody>
            <a:bodyPr lIns="0" tIns="0" rIns="0" bIns="0" rtlCol="0" anchor="t">
              <a:spAutoFit/>
            </a:bodyPr>
            <a:lstStyle/>
            <a:p>
              <a:pPr marL="462280" lvl="1" indent="-231140">
                <a:lnSpc>
                  <a:spcPts val="3919"/>
                </a:lnSpc>
                <a:buFont typeface="Arial"/>
                <a:buChar char="•"/>
              </a:pPr>
              <a:r>
                <a:rPr lang="en-US" sz="2800" spc="140">
                  <a:solidFill>
                    <a:srgbClr val="060507"/>
                  </a:solidFill>
                  <a:latin typeface="Barlow Light"/>
                </a:rPr>
                <a:t>Record keeping and financial control</a:t>
              </a:r>
            </a:p>
            <a:p>
              <a:pPr marL="462280" lvl="1" indent="-231140">
                <a:lnSpc>
                  <a:spcPts val="3919"/>
                </a:lnSpc>
                <a:buFont typeface="Arial"/>
                <a:buChar char="•"/>
              </a:pPr>
              <a:r>
                <a:rPr lang="en-US" sz="2800" spc="140">
                  <a:solidFill>
                    <a:srgbClr val="060507"/>
                  </a:solidFill>
                  <a:latin typeface="Barlow Light"/>
                </a:rPr>
                <a:t>Capital</a:t>
              </a:r>
            </a:p>
            <a:p>
              <a:pPr marL="462280" lvl="1" indent="-231140">
                <a:lnSpc>
                  <a:spcPts val="3919"/>
                </a:lnSpc>
                <a:buFont typeface="Arial"/>
                <a:buChar char="•"/>
              </a:pPr>
              <a:r>
                <a:rPr lang="en-US" sz="2800" spc="140">
                  <a:solidFill>
                    <a:srgbClr val="060507"/>
                  </a:solidFill>
                  <a:latin typeface="Barlow Light"/>
                </a:rPr>
                <a:t>Planning</a:t>
              </a:r>
            </a:p>
            <a:p>
              <a:pPr marL="462280" lvl="1" indent="-231140">
                <a:lnSpc>
                  <a:spcPts val="3919"/>
                </a:lnSpc>
                <a:buFont typeface="Arial"/>
                <a:buChar char="•"/>
              </a:pPr>
              <a:r>
                <a:rPr lang="en-US" sz="2800" spc="140">
                  <a:solidFill>
                    <a:srgbClr val="060507"/>
                  </a:solidFill>
                  <a:latin typeface="Barlow Light"/>
                </a:rPr>
                <a:t>Professional Advisors</a:t>
              </a:r>
            </a:p>
            <a:p>
              <a:pPr marL="462280" lvl="1" indent="-231140">
                <a:lnSpc>
                  <a:spcPts val="3919"/>
                </a:lnSpc>
                <a:buFont typeface="Arial"/>
                <a:buChar char="•"/>
              </a:pPr>
              <a:r>
                <a:rPr lang="en-US" sz="2800" spc="140">
                  <a:solidFill>
                    <a:srgbClr val="060507"/>
                  </a:solidFill>
                  <a:latin typeface="Barlow Light"/>
                </a:rPr>
                <a:t>Staffing</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ED4AF"/>
        </a:solidFill>
        <a:effectLst/>
      </p:bgPr>
    </p:bg>
    <p:spTree>
      <p:nvGrpSpPr>
        <p:cNvPr id="1" name=""/>
        <p:cNvGrpSpPr/>
        <p:nvPr/>
      </p:nvGrpSpPr>
      <p:grpSpPr>
        <a:xfrm>
          <a:off x="0" y="0"/>
          <a:ext cx="0" cy="0"/>
          <a:chOff x="0" y="0"/>
          <a:chExt cx="0" cy="0"/>
        </a:xfrm>
      </p:grpSpPr>
      <p:sp>
        <p:nvSpPr>
          <p:cNvPr id="2" name="AutoShape 2"/>
          <p:cNvSpPr/>
          <p:nvPr/>
        </p:nvSpPr>
        <p:spPr>
          <a:xfrm>
            <a:off x="1689543" y="2804795"/>
            <a:ext cx="4715638" cy="6834505"/>
          </a:xfrm>
          <a:prstGeom prst="rect">
            <a:avLst/>
          </a:prstGeom>
          <a:solidFill>
            <a:srgbClr val="060507"/>
          </a:solidFill>
        </p:spPr>
      </p:sp>
      <p:sp>
        <p:nvSpPr>
          <p:cNvPr id="4" name="TextBox 4"/>
          <p:cNvSpPr txBox="1"/>
          <p:nvPr/>
        </p:nvSpPr>
        <p:spPr>
          <a:xfrm>
            <a:off x="2079154" y="3178651"/>
            <a:ext cx="3936415" cy="537369"/>
          </a:xfrm>
          <a:prstGeom prst="rect">
            <a:avLst/>
          </a:prstGeom>
        </p:spPr>
        <p:txBody>
          <a:bodyPr lIns="0" tIns="0" rIns="0" bIns="0" rtlCol="0" anchor="t">
            <a:spAutoFit/>
          </a:bodyPr>
          <a:lstStyle/>
          <a:p>
            <a:pPr algn="ctr">
              <a:lnSpc>
                <a:spcPts val="4375"/>
              </a:lnSpc>
            </a:pPr>
            <a:r>
              <a:rPr lang="en-US" sz="3500" spc="262">
                <a:solidFill>
                  <a:srgbClr val="3ED4AF"/>
                </a:solidFill>
                <a:latin typeface="Barlow Light"/>
              </a:rPr>
              <a:t>FOUNDER</a:t>
            </a:r>
          </a:p>
        </p:txBody>
      </p:sp>
      <p:sp>
        <p:nvSpPr>
          <p:cNvPr id="5" name="TextBox 5"/>
          <p:cNvSpPr txBox="1"/>
          <p:nvPr/>
        </p:nvSpPr>
        <p:spPr>
          <a:xfrm>
            <a:off x="2086221" y="3877945"/>
            <a:ext cx="3929348" cy="4925695"/>
          </a:xfrm>
          <a:prstGeom prst="rect">
            <a:avLst/>
          </a:prstGeom>
        </p:spPr>
        <p:txBody>
          <a:bodyPr lIns="0" tIns="0" rIns="0" bIns="0" rtlCol="0" anchor="t">
            <a:spAutoFit/>
          </a:bodyPr>
          <a:lstStyle/>
          <a:p>
            <a:pPr marL="363220" lvl="1" indent="-181610">
              <a:lnSpc>
                <a:spcPts val="3079"/>
              </a:lnSpc>
              <a:buFont typeface="Arial"/>
              <a:buChar char="•"/>
            </a:pPr>
            <a:r>
              <a:rPr lang="en-US" sz="2200" spc="109" dirty="0">
                <a:solidFill>
                  <a:srgbClr val="F7FCFD"/>
                </a:solidFill>
                <a:latin typeface="Barlow Light"/>
              </a:rPr>
              <a:t>Worked in top companies</a:t>
            </a:r>
          </a:p>
          <a:p>
            <a:pPr marL="363220" lvl="1" indent="-181610">
              <a:lnSpc>
                <a:spcPts val="3079"/>
              </a:lnSpc>
              <a:buFont typeface="Arial"/>
              <a:buChar char="•"/>
            </a:pPr>
            <a:r>
              <a:rPr lang="en-US" sz="2200" spc="109" dirty="0">
                <a:solidFill>
                  <a:srgbClr val="F7FCFD"/>
                </a:solidFill>
                <a:latin typeface="Barlow Light"/>
              </a:rPr>
              <a:t>Part of startups in the past</a:t>
            </a:r>
          </a:p>
          <a:p>
            <a:pPr marL="363220" lvl="1" indent="-181610">
              <a:lnSpc>
                <a:spcPts val="3079"/>
              </a:lnSpc>
              <a:buFont typeface="Arial"/>
              <a:buChar char="•"/>
            </a:pPr>
            <a:r>
              <a:rPr lang="en-US" sz="2200" spc="109" dirty="0">
                <a:solidFill>
                  <a:srgbClr val="F7FCFD"/>
                </a:solidFill>
                <a:latin typeface="Barlow Light"/>
              </a:rPr>
              <a:t>Part of successful startups in the past</a:t>
            </a:r>
          </a:p>
          <a:p>
            <a:pPr marL="363220" lvl="1" indent="-181610">
              <a:lnSpc>
                <a:spcPts val="3079"/>
              </a:lnSpc>
              <a:buFont typeface="Arial"/>
              <a:buChar char="•"/>
            </a:pPr>
            <a:r>
              <a:rPr lang="en-US" sz="2200" spc="109" dirty="0">
                <a:solidFill>
                  <a:srgbClr val="F7FCFD"/>
                </a:solidFill>
                <a:latin typeface="Barlow Light"/>
              </a:rPr>
              <a:t>Partner in big5</a:t>
            </a:r>
          </a:p>
          <a:p>
            <a:pPr marL="363220" lvl="1" indent="-181610">
              <a:lnSpc>
                <a:spcPts val="3079"/>
              </a:lnSpc>
              <a:buFont typeface="Arial"/>
              <a:buChar char="•"/>
            </a:pPr>
            <a:r>
              <a:rPr lang="en-US" sz="2200" spc="109" dirty="0">
                <a:solidFill>
                  <a:srgbClr val="F7FCFD"/>
                </a:solidFill>
                <a:latin typeface="Barlow Light"/>
              </a:rPr>
              <a:t>Consulting experience</a:t>
            </a:r>
          </a:p>
          <a:p>
            <a:pPr marL="363220" lvl="1" indent="-181610">
              <a:lnSpc>
                <a:spcPts val="3079"/>
              </a:lnSpc>
              <a:buFont typeface="Arial"/>
              <a:buChar char="•"/>
            </a:pPr>
            <a:r>
              <a:rPr lang="en-US" sz="2200" spc="109" dirty="0">
                <a:solidFill>
                  <a:srgbClr val="F7FCFD"/>
                </a:solidFill>
                <a:latin typeface="Barlow Light"/>
              </a:rPr>
              <a:t>Years of education</a:t>
            </a:r>
          </a:p>
          <a:p>
            <a:pPr marL="363220" lvl="1" indent="-181610">
              <a:lnSpc>
                <a:spcPts val="3079"/>
              </a:lnSpc>
              <a:buFont typeface="Arial"/>
              <a:buChar char="•"/>
            </a:pPr>
            <a:r>
              <a:rPr lang="en-US" sz="2200" spc="109" dirty="0">
                <a:solidFill>
                  <a:srgbClr val="F7FCFD"/>
                </a:solidFill>
                <a:latin typeface="Barlow Light"/>
              </a:rPr>
              <a:t>Relevance of education</a:t>
            </a:r>
          </a:p>
          <a:p>
            <a:pPr marL="363220" lvl="1" indent="-181610">
              <a:lnSpc>
                <a:spcPts val="3079"/>
              </a:lnSpc>
              <a:buFont typeface="Arial"/>
              <a:buChar char="•"/>
            </a:pPr>
            <a:r>
              <a:rPr lang="en-US" sz="2200" spc="109" dirty="0">
                <a:solidFill>
                  <a:srgbClr val="F7FCFD"/>
                </a:solidFill>
                <a:latin typeface="Barlow Light"/>
              </a:rPr>
              <a:t>Relevance of experience</a:t>
            </a:r>
          </a:p>
          <a:p>
            <a:pPr marL="363220" lvl="1" indent="-181610">
              <a:lnSpc>
                <a:spcPts val="3079"/>
              </a:lnSpc>
              <a:buFont typeface="Arial"/>
              <a:buChar char="•"/>
            </a:pPr>
            <a:r>
              <a:rPr lang="en-US" sz="2200" spc="109" dirty="0">
                <a:solidFill>
                  <a:srgbClr val="F7FCFD"/>
                </a:solidFill>
                <a:latin typeface="Barlow Light"/>
              </a:rPr>
              <a:t>Breadth of experience across verticals</a:t>
            </a:r>
          </a:p>
          <a:p>
            <a:pPr marL="363220" lvl="1" indent="-181610">
              <a:lnSpc>
                <a:spcPts val="3079"/>
              </a:lnSpc>
              <a:buFont typeface="Arial"/>
              <a:buChar char="•"/>
            </a:pPr>
            <a:r>
              <a:rPr lang="en-US" sz="2200" spc="109" dirty="0">
                <a:solidFill>
                  <a:srgbClr val="F7FCFD"/>
                </a:solidFill>
                <a:latin typeface="Barlow Light"/>
              </a:rPr>
              <a:t>Experience in building and selling products</a:t>
            </a:r>
          </a:p>
        </p:txBody>
      </p:sp>
      <p:sp>
        <p:nvSpPr>
          <p:cNvPr id="6" name="TextBox 6"/>
          <p:cNvSpPr txBox="1"/>
          <p:nvPr/>
        </p:nvSpPr>
        <p:spPr>
          <a:xfrm>
            <a:off x="2711756" y="1014413"/>
            <a:ext cx="12864488" cy="866775"/>
          </a:xfrm>
          <a:prstGeom prst="rect">
            <a:avLst/>
          </a:prstGeom>
        </p:spPr>
        <p:txBody>
          <a:bodyPr lIns="0" tIns="0" rIns="0" bIns="0" rtlCol="0" anchor="t">
            <a:spAutoFit/>
          </a:bodyPr>
          <a:lstStyle/>
          <a:p>
            <a:pPr algn="ctr">
              <a:lnSpc>
                <a:spcPts val="6720"/>
              </a:lnSpc>
            </a:pPr>
            <a:r>
              <a:rPr lang="en-US" sz="5600" spc="67">
                <a:solidFill>
                  <a:srgbClr val="060507"/>
                </a:solidFill>
                <a:latin typeface="Barlow Bold"/>
              </a:rPr>
              <a:t>Database variables</a:t>
            </a:r>
          </a:p>
        </p:txBody>
      </p:sp>
      <p:sp>
        <p:nvSpPr>
          <p:cNvPr id="7" name="AutoShape 7"/>
          <p:cNvSpPr/>
          <p:nvPr/>
        </p:nvSpPr>
        <p:spPr>
          <a:xfrm>
            <a:off x="6786181" y="2804795"/>
            <a:ext cx="4715638" cy="6834505"/>
          </a:xfrm>
          <a:prstGeom prst="rect">
            <a:avLst/>
          </a:prstGeom>
          <a:solidFill>
            <a:srgbClr val="060507"/>
          </a:solidFill>
        </p:spPr>
      </p:sp>
      <p:grpSp>
        <p:nvGrpSpPr>
          <p:cNvPr id="8" name="Group 8"/>
          <p:cNvGrpSpPr/>
          <p:nvPr/>
        </p:nvGrpSpPr>
        <p:grpSpPr>
          <a:xfrm>
            <a:off x="7175793" y="3185795"/>
            <a:ext cx="3936415" cy="2569845"/>
            <a:chOff x="0" y="0"/>
            <a:chExt cx="5248553" cy="3426460"/>
          </a:xfrm>
        </p:grpSpPr>
        <p:sp>
          <p:nvSpPr>
            <p:cNvPr id="9" name="TextBox 9"/>
            <p:cNvSpPr txBox="1"/>
            <p:nvPr/>
          </p:nvSpPr>
          <p:spPr>
            <a:xfrm>
              <a:off x="0" y="-9525"/>
              <a:ext cx="5248553" cy="716492"/>
            </a:xfrm>
            <a:prstGeom prst="rect">
              <a:avLst/>
            </a:prstGeom>
          </p:spPr>
          <p:txBody>
            <a:bodyPr lIns="0" tIns="0" rIns="0" bIns="0" rtlCol="0" anchor="t">
              <a:spAutoFit/>
            </a:bodyPr>
            <a:lstStyle/>
            <a:p>
              <a:pPr algn="ctr">
                <a:lnSpc>
                  <a:spcPts val="4375"/>
                </a:lnSpc>
              </a:pPr>
              <a:r>
                <a:rPr lang="en-US" sz="3500" spc="262">
                  <a:solidFill>
                    <a:srgbClr val="3ED4AF"/>
                  </a:solidFill>
                  <a:latin typeface="Barlow Light"/>
                </a:rPr>
                <a:t>MARKET</a:t>
              </a:r>
            </a:p>
          </p:txBody>
        </p:sp>
        <p:sp>
          <p:nvSpPr>
            <p:cNvPr id="10" name="TextBox 10"/>
            <p:cNvSpPr txBox="1"/>
            <p:nvPr/>
          </p:nvSpPr>
          <p:spPr>
            <a:xfrm>
              <a:off x="9423" y="922867"/>
              <a:ext cx="5239130" cy="2503593"/>
            </a:xfrm>
            <a:prstGeom prst="rect">
              <a:avLst/>
            </a:prstGeom>
          </p:spPr>
          <p:txBody>
            <a:bodyPr lIns="0" tIns="0" rIns="0" bIns="0" rtlCol="0" anchor="t">
              <a:spAutoFit/>
            </a:bodyPr>
            <a:lstStyle/>
            <a:p>
              <a:pPr marL="363220" lvl="1" indent="-181610">
                <a:lnSpc>
                  <a:spcPts val="3079"/>
                </a:lnSpc>
                <a:buFont typeface="Arial"/>
                <a:buChar char="•"/>
              </a:pPr>
              <a:r>
                <a:rPr lang="en-US" sz="2200" spc="109">
                  <a:solidFill>
                    <a:srgbClr val="F7FCFD"/>
                  </a:solidFill>
                  <a:latin typeface="Barlow Light"/>
                </a:rPr>
                <a:t>Hype Cycle stage</a:t>
              </a:r>
            </a:p>
            <a:p>
              <a:pPr marL="363220" lvl="1" indent="-181610">
                <a:lnSpc>
                  <a:spcPts val="3079"/>
                </a:lnSpc>
                <a:buFont typeface="Arial"/>
                <a:buChar char="•"/>
              </a:pPr>
              <a:r>
                <a:rPr lang="en-US" sz="2200" spc="109">
                  <a:solidFill>
                    <a:srgbClr val="F7FCFD"/>
                  </a:solidFill>
                  <a:latin typeface="Barlow Light"/>
                </a:rPr>
                <a:t>Target (B2C or B2B)</a:t>
              </a:r>
            </a:p>
            <a:p>
              <a:pPr marL="363220" lvl="1" indent="-181610">
                <a:lnSpc>
                  <a:spcPts val="3079"/>
                </a:lnSpc>
                <a:buFont typeface="Arial"/>
                <a:buChar char="•"/>
              </a:pPr>
              <a:r>
                <a:rPr lang="en-US" sz="2200" spc="109">
                  <a:solidFill>
                    <a:srgbClr val="F7FCFD"/>
                  </a:solidFill>
                  <a:latin typeface="Barlow Light"/>
                </a:rPr>
                <a:t>Market size (local or global)</a:t>
              </a:r>
            </a:p>
            <a:p>
              <a:pPr marL="363220" lvl="1" indent="-181610">
                <a:lnSpc>
                  <a:spcPts val="3079"/>
                </a:lnSpc>
                <a:buFont typeface="Arial"/>
                <a:buChar char="•"/>
              </a:pPr>
              <a:r>
                <a:rPr lang="en-US" sz="2200" spc="109">
                  <a:solidFill>
                    <a:srgbClr val="F7FCFD"/>
                  </a:solidFill>
                  <a:latin typeface="Barlow Light"/>
                </a:rPr>
                <a:t>Disruptiveness of technology</a:t>
              </a:r>
            </a:p>
          </p:txBody>
        </p:sp>
      </p:grpSp>
      <p:sp>
        <p:nvSpPr>
          <p:cNvPr id="11" name="AutoShape 11"/>
          <p:cNvSpPr/>
          <p:nvPr/>
        </p:nvSpPr>
        <p:spPr>
          <a:xfrm>
            <a:off x="11882819" y="2804795"/>
            <a:ext cx="4715638" cy="6834505"/>
          </a:xfrm>
          <a:prstGeom prst="rect">
            <a:avLst/>
          </a:prstGeom>
          <a:solidFill>
            <a:srgbClr val="060507"/>
          </a:solidFill>
        </p:spPr>
      </p:sp>
      <p:grpSp>
        <p:nvGrpSpPr>
          <p:cNvPr id="12" name="Group 12"/>
          <p:cNvGrpSpPr/>
          <p:nvPr/>
        </p:nvGrpSpPr>
        <p:grpSpPr>
          <a:xfrm>
            <a:off x="12272431" y="3185795"/>
            <a:ext cx="3936415" cy="4855845"/>
            <a:chOff x="0" y="0"/>
            <a:chExt cx="5248553" cy="6474460"/>
          </a:xfrm>
        </p:grpSpPr>
        <p:sp>
          <p:nvSpPr>
            <p:cNvPr id="13" name="TextBox 13"/>
            <p:cNvSpPr txBox="1"/>
            <p:nvPr/>
          </p:nvSpPr>
          <p:spPr>
            <a:xfrm>
              <a:off x="0" y="-9525"/>
              <a:ext cx="5248553" cy="716492"/>
            </a:xfrm>
            <a:prstGeom prst="rect">
              <a:avLst/>
            </a:prstGeom>
          </p:spPr>
          <p:txBody>
            <a:bodyPr lIns="0" tIns="0" rIns="0" bIns="0" rtlCol="0" anchor="t">
              <a:spAutoFit/>
            </a:bodyPr>
            <a:lstStyle/>
            <a:p>
              <a:pPr algn="ctr">
                <a:lnSpc>
                  <a:spcPts val="4375"/>
                </a:lnSpc>
              </a:pPr>
              <a:r>
                <a:rPr lang="en-US" sz="3500" spc="262">
                  <a:solidFill>
                    <a:srgbClr val="3ED4AF"/>
                  </a:solidFill>
                  <a:latin typeface="Barlow Light"/>
                </a:rPr>
                <a:t>STARTUP</a:t>
              </a:r>
            </a:p>
          </p:txBody>
        </p:sp>
        <p:sp>
          <p:nvSpPr>
            <p:cNvPr id="14" name="TextBox 14"/>
            <p:cNvSpPr txBox="1"/>
            <p:nvPr/>
          </p:nvSpPr>
          <p:spPr>
            <a:xfrm>
              <a:off x="9423" y="922867"/>
              <a:ext cx="5239130" cy="5551593"/>
            </a:xfrm>
            <a:prstGeom prst="rect">
              <a:avLst/>
            </a:prstGeom>
          </p:spPr>
          <p:txBody>
            <a:bodyPr lIns="0" tIns="0" rIns="0" bIns="0" rtlCol="0" anchor="t">
              <a:spAutoFit/>
            </a:bodyPr>
            <a:lstStyle/>
            <a:p>
              <a:pPr marL="363220" lvl="1" indent="-181610">
                <a:lnSpc>
                  <a:spcPts val="3079"/>
                </a:lnSpc>
                <a:buFont typeface="Arial"/>
                <a:buChar char="•"/>
              </a:pPr>
              <a:r>
                <a:rPr lang="en-US" sz="2200" spc="109">
                  <a:solidFill>
                    <a:srgbClr val="F7FCFD"/>
                  </a:solidFill>
                  <a:latin typeface="Barlow Light"/>
                </a:rPr>
                <a:t># employees</a:t>
              </a:r>
            </a:p>
            <a:p>
              <a:pPr marL="363220" lvl="1" indent="-181610">
                <a:lnSpc>
                  <a:spcPts val="3079"/>
                </a:lnSpc>
                <a:buFont typeface="Arial"/>
                <a:buChar char="•"/>
              </a:pPr>
              <a:r>
                <a:rPr lang="en-US" sz="2200" spc="109">
                  <a:solidFill>
                    <a:srgbClr val="F7FCFD"/>
                  </a:solidFill>
                  <a:latin typeface="Barlow Light"/>
                </a:rPr>
                <a:t># co-founders</a:t>
              </a:r>
            </a:p>
            <a:p>
              <a:pPr marL="363220" lvl="1" indent="-181610">
                <a:lnSpc>
                  <a:spcPts val="3079"/>
                </a:lnSpc>
                <a:buFont typeface="Arial"/>
                <a:buChar char="•"/>
              </a:pPr>
              <a:r>
                <a:rPr lang="en-US" sz="2200" spc="109">
                  <a:solidFill>
                    <a:srgbClr val="F7FCFD"/>
                  </a:solidFill>
                  <a:latin typeface="Barlow Light"/>
                </a:rPr>
                <a:t># advisors</a:t>
              </a:r>
            </a:p>
            <a:p>
              <a:pPr marL="363220" lvl="1" indent="-181610">
                <a:lnSpc>
                  <a:spcPts val="3079"/>
                </a:lnSpc>
                <a:buFont typeface="Arial"/>
                <a:buChar char="•"/>
              </a:pPr>
              <a:r>
                <a:rPr lang="en-US" sz="2200" spc="109">
                  <a:solidFill>
                    <a:srgbClr val="F7FCFD"/>
                  </a:solidFill>
                  <a:latin typeface="Barlow Light"/>
                </a:rPr>
                <a:t># senior leaders</a:t>
              </a:r>
            </a:p>
            <a:p>
              <a:pPr marL="363220" lvl="1" indent="-181610">
                <a:lnSpc>
                  <a:spcPts val="3079"/>
                </a:lnSpc>
                <a:buFont typeface="Arial"/>
                <a:buChar char="•"/>
              </a:pPr>
              <a:r>
                <a:rPr lang="en-US" sz="2200" spc="109">
                  <a:solidFill>
                    <a:srgbClr val="F7FCFD"/>
                  </a:solidFill>
                  <a:latin typeface="Barlow Light"/>
                </a:rPr>
                <a:t># investors in seed</a:t>
              </a:r>
            </a:p>
            <a:p>
              <a:pPr marL="363220" lvl="1" indent="-181610">
                <a:lnSpc>
                  <a:spcPts val="3079"/>
                </a:lnSpc>
                <a:buFont typeface="Arial"/>
                <a:buChar char="•"/>
              </a:pPr>
              <a:r>
                <a:rPr lang="en-US" sz="2200" spc="109">
                  <a:solidFill>
                    <a:srgbClr val="F7FCFD"/>
                  </a:solidFill>
                  <a:latin typeface="Barlow Light"/>
                </a:rPr>
                <a:t># angel and VC investors</a:t>
              </a:r>
            </a:p>
            <a:p>
              <a:pPr marL="363220" lvl="1" indent="-181610">
                <a:lnSpc>
                  <a:spcPts val="3079"/>
                </a:lnSpc>
                <a:buFont typeface="Arial"/>
                <a:buChar char="•"/>
              </a:pPr>
              <a:r>
                <a:rPr lang="en-US" sz="2200" spc="109">
                  <a:solidFill>
                    <a:srgbClr val="F7FCFD"/>
                  </a:solidFill>
                  <a:latin typeface="Barlow Light"/>
                </a:rPr>
                <a:t># repeat investors</a:t>
              </a:r>
            </a:p>
            <a:p>
              <a:pPr marL="363220" lvl="1" indent="-181610">
                <a:lnSpc>
                  <a:spcPts val="3079"/>
                </a:lnSpc>
                <a:buFont typeface="Arial"/>
                <a:buChar char="•"/>
              </a:pPr>
              <a:r>
                <a:rPr lang="en-US" sz="2200" spc="109">
                  <a:solidFill>
                    <a:srgbClr val="F7FCFD"/>
                  </a:solidFill>
                  <a:latin typeface="Barlow Light"/>
                </a:rPr>
                <a:t>Pricing strategy</a:t>
              </a:r>
            </a:p>
            <a:p>
              <a:pPr marL="363220" lvl="1" indent="-181610">
                <a:lnSpc>
                  <a:spcPts val="3079"/>
                </a:lnSpc>
                <a:buFont typeface="Arial"/>
                <a:buChar char="•"/>
              </a:pPr>
              <a:r>
                <a:rPr lang="en-US" sz="2200" spc="109">
                  <a:solidFill>
                    <a:srgbClr val="F7FCFD"/>
                  </a:solidFill>
                  <a:latin typeface="Barlow Light"/>
                </a:rPr>
                <a:t>Company awards</a:t>
              </a:r>
            </a:p>
            <a:p>
              <a:pPr marL="363220" lvl="1" indent="-181610">
                <a:lnSpc>
                  <a:spcPts val="3079"/>
                </a:lnSpc>
                <a:buFont typeface="Arial"/>
                <a:buChar char="•"/>
              </a:pPr>
              <a:r>
                <a:rPr lang="en-US" sz="2200" spc="109">
                  <a:solidFill>
                    <a:srgbClr val="F7FCFD"/>
                  </a:solidFill>
                  <a:latin typeface="Barlow Light"/>
                </a:rPr>
                <a:t>Difficulty obtaining workforce</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p:cNvSpPr txBox="1"/>
          <p:nvPr/>
        </p:nvSpPr>
        <p:spPr>
          <a:xfrm>
            <a:off x="1028700" y="1014413"/>
            <a:ext cx="12864488" cy="866775"/>
          </a:xfrm>
          <a:prstGeom prst="rect">
            <a:avLst/>
          </a:prstGeom>
        </p:spPr>
        <p:txBody>
          <a:bodyPr lIns="0" tIns="0" rIns="0" bIns="0" rtlCol="0" anchor="t">
            <a:spAutoFit/>
          </a:bodyPr>
          <a:lstStyle/>
          <a:p>
            <a:pPr algn="l">
              <a:lnSpc>
                <a:spcPts val="6720"/>
              </a:lnSpc>
            </a:pPr>
            <a:r>
              <a:rPr lang="en-US" sz="5600" spc="67" dirty="0">
                <a:solidFill>
                  <a:srgbClr val="3DD5AF"/>
                </a:solidFill>
                <a:latin typeface="Barlow Bold"/>
              </a:rPr>
              <a:t>Building Logistic Regression</a:t>
            </a:r>
          </a:p>
        </p:txBody>
      </p:sp>
      <p:pic>
        <p:nvPicPr>
          <p:cNvPr id="3" name="Picture 3"/>
          <p:cNvPicPr>
            <a:picLocks noChangeAspect="1"/>
          </p:cNvPicPr>
          <p:nvPr/>
        </p:nvPicPr>
        <p:blipFill>
          <a:blip r:embed="rId3"/>
          <a:srcRect t="3814" b="3814"/>
          <a:stretch>
            <a:fillRect/>
          </a:stretch>
        </p:blipFill>
        <p:spPr>
          <a:xfrm>
            <a:off x="1150328" y="2886403"/>
            <a:ext cx="5045338" cy="3105033"/>
          </a:xfrm>
          <a:prstGeom prst="rect">
            <a:avLst/>
          </a:prstGeom>
        </p:spPr>
      </p:pic>
      <p:pic>
        <p:nvPicPr>
          <p:cNvPr id="4" name="Picture 4"/>
          <p:cNvPicPr>
            <a:picLocks noChangeAspect="1"/>
          </p:cNvPicPr>
          <p:nvPr/>
        </p:nvPicPr>
        <p:blipFill>
          <a:blip r:embed="rId4"/>
          <a:srcRect t="5809" r="4678" b="5809"/>
          <a:stretch>
            <a:fillRect/>
          </a:stretch>
        </p:blipFill>
        <p:spPr>
          <a:xfrm>
            <a:off x="6621331" y="2886403"/>
            <a:ext cx="5045338" cy="3105033"/>
          </a:xfrm>
          <a:prstGeom prst="rect">
            <a:avLst/>
          </a:prstGeom>
        </p:spPr>
      </p:pic>
      <p:pic>
        <p:nvPicPr>
          <p:cNvPr id="5" name="Picture 5"/>
          <p:cNvPicPr>
            <a:picLocks noChangeAspect="1"/>
          </p:cNvPicPr>
          <p:nvPr/>
        </p:nvPicPr>
        <p:blipFill>
          <a:blip r:embed="rId5"/>
          <a:srcRect t="4589" b="4589"/>
          <a:stretch>
            <a:fillRect/>
          </a:stretch>
        </p:blipFill>
        <p:spPr>
          <a:xfrm>
            <a:off x="12092334" y="2886403"/>
            <a:ext cx="5045338" cy="3121625"/>
          </a:xfrm>
          <a:prstGeom prst="rect">
            <a:avLst/>
          </a:prstGeom>
        </p:spPr>
      </p:pic>
      <p:sp>
        <p:nvSpPr>
          <p:cNvPr id="6" name="TextBox 6"/>
          <p:cNvSpPr txBox="1"/>
          <p:nvPr/>
        </p:nvSpPr>
        <p:spPr>
          <a:xfrm>
            <a:off x="1410479" y="6362911"/>
            <a:ext cx="4525037" cy="512961"/>
          </a:xfrm>
          <a:prstGeom prst="rect">
            <a:avLst/>
          </a:prstGeom>
        </p:spPr>
        <p:txBody>
          <a:bodyPr lIns="0" tIns="0" rIns="0" bIns="0" rtlCol="0" anchor="t">
            <a:spAutoFit/>
          </a:bodyPr>
          <a:lstStyle/>
          <a:p>
            <a:pPr algn="ctr">
              <a:lnSpc>
                <a:spcPts val="4375"/>
              </a:lnSpc>
            </a:pPr>
            <a:r>
              <a:rPr lang="en-US" sz="3500" spc="262" dirty="0">
                <a:solidFill>
                  <a:srgbClr val="FFFFFF"/>
                </a:solidFill>
                <a:latin typeface="Barlow Light"/>
              </a:rPr>
              <a:t>PREPARE DATA</a:t>
            </a:r>
          </a:p>
        </p:txBody>
      </p:sp>
      <p:sp>
        <p:nvSpPr>
          <p:cNvPr id="7" name="TextBox 7"/>
          <p:cNvSpPr txBox="1"/>
          <p:nvPr/>
        </p:nvSpPr>
        <p:spPr>
          <a:xfrm>
            <a:off x="6881482" y="6362911"/>
            <a:ext cx="4525037" cy="512961"/>
          </a:xfrm>
          <a:prstGeom prst="rect">
            <a:avLst/>
          </a:prstGeom>
        </p:spPr>
        <p:txBody>
          <a:bodyPr lIns="0" tIns="0" rIns="0" bIns="0" rtlCol="0" anchor="t">
            <a:spAutoFit/>
          </a:bodyPr>
          <a:lstStyle/>
          <a:p>
            <a:pPr algn="ctr">
              <a:lnSpc>
                <a:spcPts val="4375"/>
              </a:lnSpc>
            </a:pPr>
            <a:r>
              <a:rPr lang="en-US" sz="3500" spc="262" dirty="0">
                <a:solidFill>
                  <a:srgbClr val="FFFFFF"/>
                </a:solidFill>
                <a:latin typeface="Barlow Light"/>
              </a:rPr>
              <a:t>TRAIN DATASET</a:t>
            </a:r>
          </a:p>
        </p:txBody>
      </p:sp>
      <p:sp>
        <p:nvSpPr>
          <p:cNvPr id="8" name="TextBox 8"/>
          <p:cNvSpPr txBox="1"/>
          <p:nvPr/>
        </p:nvSpPr>
        <p:spPr>
          <a:xfrm>
            <a:off x="12352485" y="6362911"/>
            <a:ext cx="4525037" cy="1641475"/>
          </a:xfrm>
          <a:prstGeom prst="rect">
            <a:avLst/>
          </a:prstGeom>
        </p:spPr>
        <p:txBody>
          <a:bodyPr lIns="0" tIns="0" rIns="0" bIns="0" rtlCol="0" anchor="t">
            <a:spAutoFit/>
          </a:bodyPr>
          <a:lstStyle/>
          <a:p>
            <a:pPr algn="ctr">
              <a:lnSpc>
                <a:spcPts val="4375"/>
              </a:lnSpc>
            </a:pPr>
            <a:r>
              <a:rPr lang="en-US" sz="3500" spc="262" dirty="0">
                <a:solidFill>
                  <a:srgbClr val="FFFFFF"/>
                </a:solidFill>
                <a:latin typeface="Barlow Light"/>
              </a:rPr>
              <a:t>FIT MODEL TO LOGISTIC REGRESSION</a:t>
            </a:r>
          </a:p>
        </p:txBody>
      </p:sp>
      <p:sp>
        <p:nvSpPr>
          <p:cNvPr id="9" name="TextBox 9"/>
          <p:cNvSpPr txBox="1"/>
          <p:nvPr/>
        </p:nvSpPr>
        <p:spPr>
          <a:xfrm>
            <a:off x="1028700" y="9496425"/>
            <a:ext cx="7629680" cy="286617"/>
          </a:xfrm>
          <a:prstGeom prst="rect">
            <a:avLst/>
          </a:prstGeom>
        </p:spPr>
        <p:txBody>
          <a:bodyPr lIns="0" tIns="0" rIns="0" bIns="0" rtlCol="0" anchor="t">
            <a:spAutoFit/>
          </a:bodyPr>
          <a:lstStyle/>
          <a:p>
            <a:pPr algn="l">
              <a:lnSpc>
                <a:spcPts val="2520"/>
              </a:lnSpc>
            </a:pPr>
            <a:r>
              <a:rPr lang="en-US" sz="1800" spc="111">
                <a:solidFill>
                  <a:schemeClr val="bg1"/>
                </a:solidFill>
                <a:latin typeface="Barlow Medium"/>
              </a:rPr>
              <a:t>sklearn.linear model</a:t>
            </a:r>
          </a:p>
        </p:txBody>
      </p:sp>
      <p:sp>
        <p:nvSpPr>
          <p:cNvPr id="10" name="AutoShape 10"/>
          <p:cNvSpPr/>
          <p:nvPr/>
        </p:nvSpPr>
        <p:spPr>
          <a:xfrm>
            <a:off x="1028700" y="9239250"/>
            <a:ext cx="16230600" cy="19050"/>
          </a:xfrm>
          <a:prstGeom prst="rect">
            <a:avLst/>
          </a:prstGeom>
          <a:solidFill>
            <a:srgbClr val="F7FCFD"/>
          </a:solid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31943" y="2614614"/>
            <a:ext cx="8477629" cy="6340991"/>
          </a:xfrm>
          <a:prstGeom prst="rect">
            <a:avLst/>
          </a:prstGeom>
        </p:spPr>
      </p:pic>
      <p:sp>
        <p:nvSpPr>
          <p:cNvPr id="3" name="TextBox 3"/>
          <p:cNvSpPr txBox="1"/>
          <p:nvPr/>
        </p:nvSpPr>
        <p:spPr>
          <a:xfrm>
            <a:off x="1028700" y="1014413"/>
            <a:ext cx="12864488" cy="866775"/>
          </a:xfrm>
          <a:prstGeom prst="rect">
            <a:avLst/>
          </a:prstGeom>
        </p:spPr>
        <p:txBody>
          <a:bodyPr lIns="0" tIns="0" rIns="0" bIns="0" rtlCol="0" anchor="t">
            <a:spAutoFit/>
          </a:bodyPr>
          <a:lstStyle/>
          <a:p>
            <a:pPr algn="l">
              <a:lnSpc>
                <a:spcPts val="6720"/>
              </a:lnSpc>
            </a:pPr>
            <a:r>
              <a:rPr lang="en-US" sz="5600" spc="67">
                <a:solidFill>
                  <a:srgbClr val="3ED4AF"/>
                </a:solidFill>
                <a:latin typeface="Barlow Bold"/>
              </a:rPr>
              <a:t>My Results</a:t>
            </a:r>
          </a:p>
        </p:txBody>
      </p:sp>
      <p:pic>
        <p:nvPicPr>
          <p:cNvPr id="4" name="Picture 4"/>
          <p:cNvPicPr>
            <a:picLocks noChangeAspect="1"/>
          </p:cNvPicPr>
          <p:nvPr/>
        </p:nvPicPr>
        <p:blipFill>
          <a:blip r:embed="rId4"/>
          <a:srcRect/>
          <a:stretch>
            <a:fillRect/>
          </a:stretch>
        </p:blipFill>
        <p:spPr>
          <a:xfrm>
            <a:off x="11924495" y="3068899"/>
            <a:ext cx="927418" cy="927418"/>
          </a:xfrm>
          <a:prstGeom prst="rect">
            <a:avLst/>
          </a:prstGeom>
        </p:spPr>
      </p:pic>
      <p:grpSp>
        <p:nvGrpSpPr>
          <p:cNvPr id="5" name="Group 5"/>
          <p:cNvGrpSpPr/>
          <p:nvPr/>
        </p:nvGrpSpPr>
        <p:grpSpPr>
          <a:xfrm>
            <a:off x="13258800" y="3083187"/>
            <a:ext cx="2334676" cy="1302690"/>
            <a:chOff x="0" y="19051"/>
            <a:chExt cx="3112901" cy="1736920"/>
          </a:xfrm>
        </p:grpSpPr>
        <p:sp>
          <p:nvSpPr>
            <p:cNvPr id="6" name="TextBox 6"/>
            <p:cNvSpPr txBox="1"/>
            <p:nvPr/>
          </p:nvSpPr>
          <p:spPr>
            <a:xfrm>
              <a:off x="0" y="19051"/>
              <a:ext cx="3112901" cy="752342"/>
            </a:xfrm>
            <a:prstGeom prst="rect">
              <a:avLst/>
            </a:prstGeom>
          </p:spPr>
          <p:txBody>
            <a:bodyPr wrap="square" lIns="0" tIns="0" rIns="0" bIns="0" rtlCol="0" anchor="t">
              <a:spAutoFit/>
            </a:bodyPr>
            <a:lstStyle/>
            <a:p>
              <a:pPr algn="l">
                <a:lnSpc>
                  <a:spcPts val="4400"/>
                </a:lnSpc>
              </a:pPr>
              <a:r>
                <a:rPr lang="en-US" sz="4000" spc="300" dirty="0">
                  <a:solidFill>
                    <a:srgbClr val="3ED4AF"/>
                  </a:solidFill>
                  <a:latin typeface="Barlow Light"/>
                </a:rPr>
                <a:t>Accuracy</a:t>
              </a:r>
            </a:p>
          </p:txBody>
        </p:sp>
        <p:sp>
          <p:nvSpPr>
            <p:cNvPr id="7" name="TextBox 7"/>
            <p:cNvSpPr txBox="1"/>
            <p:nvPr/>
          </p:nvSpPr>
          <p:spPr>
            <a:xfrm>
              <a:off x="0" y="991659"/>
              <a:ext cx="2561104" cy="764312"/>
            </a:xfrm>
            <a:prstGeom prst="rect">
              <a:avLst/>
            </a:prstGeom>
          </p:spPr>
          <p:txBody>
            <a:bodyPr lIns="0" tIns="0" rIns="0" bIns="0" rtlCol="0" anchor="t">
              <a:spAutoFit/>
            </a:bodyPr>
            <a:lstStyle/>
            <a:p>
              <a:pPr algn="l">
                <a:lnSpc>
                  <a:spcPts val="5040"/>
                </a:lnSpc>
              </a:pPr>
              <a:r>
                <a:rPr lang="en-US" sz="3600" spc="179" dirty="0">
                  <a:solidFill>
                    <a:srgbClr val="060507"/>
                  </a:solidFill>
                  <a:latin typeface="Barlow Light"/>
                </a:rPr>
                <a:t>91,67%</a:t>
              </a:r>
            </a:p>
          </p:txBody>
        </p:sp>
      </p:grpSp>
      <p:grpSp>
        <p:nvGrpSpPr>
          <p:cNvPr id="8" name="Group 8"/>
          <p:cNvGrpSpPr/>
          <p:nvPr/>
        </p:nvGrpSpPr>
        <p:grpSpPr>
          <a:xfrm>
            <a:off x="13260108" y="7328080"/>
            <a:ext cx="2420955" cy="1302690"/>
            <a:chOff x="0" y="19051"/>
            <a:chExt cx="3227940" cy="1736920"/>
          </a:xfrm>
        </p:grpSpPr>
        <p:sp>
          <p:nvSpPr>
            <p:cNvPr id="9" name="TextBox 9"/>
            <p:cNvSpPr txBox="1"/>
            <p:nvPr/>
          </p:nvSpPr>
          <p:spPr>
            <a:xfrm>
              <a:off x="0" y="19051"/>
              <a:ext cx="3227940" cy="752343"/>
            </a:xfrm>
            <a:prstGeom prst="rect">
              <a:avLst/>
            </a:prstGeom>
          </p:spPr>
          <p:txBody>
            <a:bodyPr lIns="0" tIns="0" rIns="0" bIns="0" rtlCol="0" anchor="t">
              <a:spAutoFit/>
            </a:bodyPr>
            <a:lstStyle/>
            <a:p>
              <a:pPr algn="l">
                <a:lnSpc>
                  <a:spcPts val="4400"/>
                </a:lnSpc>
              </a:pPr>
              <a:r>
                <a:rPr lang="en-US" sz="4000" spc="300" dirty="0">
                  <a:solidFill>
                    <a:srgbClr val="3ED4AF"/>
                  </a:solidFill>
                  <a:latin typeface="Barlow Light"/>
                </a:rPr>
                <a:t>Precision</a:t>
              </a:r>
            </a:p>
          </p:txBody>
        </p:sp>
        <p:sp>
          <p:nvSpPr>
            <p:cNvPr id="10" name="TextBox 10"/>
            <p:cNvSpPr txBox="1"/>
            <p:nvPr/>
          </p:nvSpPr>
          <p:spPr>
            <a:xfrm>
              <a:off x="0" y="991659"/>
              <a:ext cx="3226031" cy="764312"/>
            </a:xfrm>
            <a:prstGeom prst="rect">
              <a:avLst/>
            </a:prstGeom>
          </p:spPr>
          <p:txBody>
            <a:bodyPr wrap="square" lIns="0" tIns="0" rIns="0" bIns="0" rtlCol="0" anchor="t">
              <a:spAutoFit/>
            </a:bodyPr>
            <a:lstStyle/>
            <a:p>
              <a:pPr algn="l">
                <a:lnSpc>
                  <a:spcPts val="5040"/>
                </a:lnSpc>
              </a:pPr>
              <a:r>
                <a:rPr lang="en-US" sz="3600" spc="179" dirty="0">
                  <a:solidFill>
                    <a:srgbClr val="060507"/>
                  </a:solidFill>
                  <a:latin typeface="Barlow Light"/>
                </a:rPr>
                <a:t>93,18%</a:t>
              </a:r>
            </a:p>
          </p:txBody>
        </p:sp>
      </p:grpSp>
      <p:grpSp>
        <p:nvGrpSpPr>
          <p:cNvPr id="11" name="Group 11"/>
          <p:cNvGrpSpPr/>
          <p:nvPr/>
        </p:nvGrpSpPr>
        <p:grpSpPr>
          <a:xfrm>
            <a:off x="13217535" y="5227239"/>
            <a:ext cx="2460788" cy="1302690"/>
            <a:chOff x="0" y="19051"/>
            <a:chExt cx="3281051" cy="1736920"/>
          </a:xfrm>
        </p:grpSpPr>
        <p:sp>
          <p:nvSpPr>
            <p:cNvPr id="12" name="TextBox 12"/>
            <p:cNvSpPr txBox="1"/>
            <p:nvPr/>
          </p:nvSpPr>
          <p:spPr>
            <a:xfrm>
              <a:off x="0" y="19051"/>
              <a:ext cx="3281051" cy="752343"/>
            </a:xfrm>
            <a:prstGeom prst="rect">
              <a:avLst/>
            </a:prstGeom>
          </p:spPr>
          <p:txBody>
            <a:bodyPr lIns="0" tIns="0" rIns="0" bIns="0" rtlCol="0" anchor="t">
              <a:spAutoFit/>
            </a:bodyPr>
            <a:lstStyle/>
            <a:p>
              <a:pPr algn="l">
                <a:lnSpc>
                  <a:spcPts val="4400"/>
                </a:lnSpc>
              </a:pPr>
              <a:r>
                <a:rPr lang="en-US" sz="4000" spc="300" dirty="0">
                  <a:solidFill>
                    <a:srgbClr val="3ED4AF"/>
                  </a:solidFill>
                  <a:latin typeface="Barlow Light"/>
                </a:rPr>
                <a:t>Recall</a:t>
              </a:r>
            </a:p>
          </p:txBody>
        </p:sp>
        <p:sp>
          <p:nvSpPr>
            <p:cNvPr id="13" name="TextBox 13"/>
            <p:cNvSpPr txBox="1"/>
            <p:nvPr/>
          </p:nvSpPr>
          <p:spPr>
            <a:xfrm>
              <a:off x="0" y="991659"/>
              <a:ext cx="3279110" cy="764312"/>
            </a:xfrm>
            <a:prstGeom prst="rect">
              <a:avLst/>
            </a:prstGeom>
          </p:spPr>
          <p:txBody>
            <a:bodyPr lIns="0" tIns="0" rIns="0" bIns="0" rtlCol="0" anchor="t">
              <a:spAutoFit/>
            </a:bodyPr>
            <a:lstStyle/>
            <a:p>
              <a:pPr algn="l">
                <a:lnSpc>
                  <a:spcPts val="5040"/>
                </a:lnSpc>
              </a:pPr>
              <a:r>
                <a:rPr lang="en-US" sz="3600" spc="179" dirty="0">
                  <a:solidFill>
                    <a:srgbClr val="060507"/>
                  </a:solidFill>
                  <a:latin typeface="Barlow Light"/>
                </a:rPr>
                <a:t>97,61%</a:t>
              </a:r>
            </a:p>
          </p:txBody>
        </p:sp>
      </p:grpSp>
      <p:pic>
        <p:nvPicPr>
          <p:cNvPr id="14" name="Picture 14"/>
          <p:cNvPicPr>
            <a:picLocks noChangeAspect="1"/>
          </p:cNvPicPr>
          <p:nvPr/>
        </p:nvPicPr>
        <p:blipFill>
          <a:blip r:embed="rId5"/>
          <a:srcRect/>
          <a:stretch>
            <a:fillRect/>
          </a:stretch>
        </p:blipFill>
        <p:spPr>
          <a:xfrm>
            <a:off x="11942225" y="5212951"/>
            <a:ext cx="927418" cy="927418"/>
          </a:xfrm>
          <a:prstGeom prst="rect">
            <a:avLst/>
          </a:prstGeom>
        </p:spPr>
      </p:pic>
      <p:pic>
        <p:nvPicPr>
          <p:cNvPr id="15" name="Picture 15"/>
          <p:cNvPicPr>
            <a:picLocks noChangeAspect="1"/>
          </p:cNvPicPr>
          <p:nvPr/>
        </p:nvPicPr>
        <p:blipFill>
          <a:blip r:embed="rId6"/>
          <a:srcRect/>
          <a:stretch>
            <a:fillRect/>
          </a:stretch>
        </p:blipFill>
        <p:spPr>
          <a:xfrm>
            <a:off x="11925803" y="7313792"/>
            <a:ext cx="927417" cy="9274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507"/>
        </a:solidFill>
        <a:effectLst/>
      </p:bgPr>
    </p:bg>
    <p:spTree>
      <p:nvGrpSpPr>
        <p:cNvPr id="1" name=""/>
        <p:cNvGrpSpPr/>
        <p:nvPr/>
      </p:nvGrpSpPr>
      <p:grpSpPr>
        <a:xfrm>
          <a:off x="0" y="0"/>
          <a:ext cx="0" cy="0"/>
          <a:chOff x="0" y="0"/>
          <a:chExt cx="0" cy="0"/>
        </a:xfrm>
      </p:grpSpPr>
      <p:sp>
        <p:nvSpPr>
          <p:cNvPr id="2" name="TextBox 2"/>
          <p:cNvSpPr txBox="1"/>
          <p:nvPr/>
        </p:nvSpPr>
        <p:spPr>
          <a:xfrm>
            <a:off x="2317417" y="6643005"/>
            <a:ext cx="3905389" cy="1192530"/>
          </a:xfrm>
          <a:prstGeom prst="rect">
            <a:avLst/>
          </a:prstGeom>
        </p:spPr>
        <p:txBody>
          <a:bodyPr lIns="0" tIns="0" rIns="0" bIns="0" rtlCol="0" anchor="t">
            <a:spAutoFit/>
          </a:bodyPr>
          <a:lstStyle/>
          <a:p>
            <a:pPr algn="ctr">
              <a:lnSpc>
                <a:spcPts val="4800"/>
              </a:lnSpc>
            </a:pPr>
            <a:r>
              <a:rPr lang="en-US" sz="3200" spc="160">
                <a:solidFill>
                  <a:srgbClr val="F7FCFD"/>
                </a:solidFill>
                <a:latin typeface="Barlow Light"/>
              </a:rPr>
              <a:t>Fill  survey about startup</a:t>
            </a:r>
          </a:p>
        </p:txBody>
      </p:sp>
      <p:sp>
        <p:nvSpPr>
          <p:cNvPr id="3" name="TextBox 3"/>
          <p:cNvSpPr txBox="1"/>
          <p:nvPr/>
        </p:nvSpPr>
        <p:spPr>
          <a:xfrm>
            <a:off x="7602973" y="6643005"/>
            <a:ext cx="3082055" cy="1192530"/>
          </a:xfrm>
          <a:prstGeom prst="rect">
            <a:avLst/>
          </a:prstGeom>
        </p:spPr>
        <p:txBody>
          <a:bodyPr lIns="0" tIns="0" rIns="0" bIns="0" rtlCol="0" anchor="t">
            <a:spAutoFit/>
          </a:bodyPr>
          <a:lstStyle/>
          <a:p>
            <a:pPr algn="ctr">
              <a:lnSpc>
                <a:spcPts val="4800"/>
              </a:lnSpc>
            </a:pPr>
            <a:r>
              <a:rPr lang="en-US" sz="3200" spc="160">
                <a:solidFill>
                  <a:srgbClr val="F7FCFD"/>
                </a:solidFill>
                <a:latin typeface="Barlow Light"/>
              </a:rPr>
              <a:t>Get results by email</a:t>
            </a:r>
          </a:p>
        </p:txBody>
      </p:sp>
      <p:sp>
        <p:nvSpPr>
          <p:cNvPr id="4" name="TextBox 4"/>
          <p:cNvSpPr txBox="1"/>
          <p:nvPr/>
        </p:nvSpPr>
        <p:spPr>
          <a:xfrm>
            <a:off x="12543998" y="6643005"/>
            <a:ext cx="3905389" cy="1192530"/>
          </a:xfrm>
          <a:prstGeom prst="rect">
            <a:avLst/>
          </a:prstGeom>
        </p:spPr>
        <p:txBody>
          <a:bodyPr lIns="0" tIns="0" rIns="0" bIns="0" rtlCol="0" anchor="t">
            <a:spAutoFit/>
          </a:bodyPr>
          <a:lstStyle/>
          <a:p>
            <a:pPr algn="ctr">
              <a:lnSpc>
                <a:spcPts val="4800"/>
              </a:lnSpc>
            </a:pPr>
            <a:r>
              <a:rPr lang="en-US" sz="3200" spc="160">
                <a:solidFill>
                  <a:srgbClr val="F7FCFD"/>
                </a:solidFill>
                <a:latin typeface="Barlow Light"/>
              </a:rPr>
              <a:t>Graphically analyze database</a:t>
            </a:r>
          </a:p>
        </p:txBody>
      </p:sp>
      <p:pic>
        <p:nvPicPr>
          <p:cNvPr id="8" name="Picture 8"/>
          <p:cNvPicPr>
            <a:picLocks noChangeAspect="1"/>
          </p:cNvPicPr>
          <p:nvPr/>
        </p:nvPicPr>
        <p:blipFill>
          <a:blip r:embed="rId4"/>
          <a:srcRect/>
          <a:stretch>
            <a:fillRect/>
          </a:stretch>
        </p:blipFill>
        <p:spPr>
          <a:xfrm>
            <a:off x="2563147" y="3436536"/>
            <a:ext cx="3413929" cy="3413929"/>
          </a:xfrm>
          <a:prstGeom prst="rect">
            <a:avLst/>
          </a:prstGeom>
        </p:spPr>
      </p:pic>
      <p:pic>
        <p:nvPicPr>
          <p:cNvPr id="9" name="Picture 9"/>
          <p:cNvPicPr>
            <a:picLocks noChangeAspect="1"/>
          </p:cNvPicPr>
          <p:nvPr/>
        </p:nvPicPr>
        <p:blipFill>
          <a:blip r:embed="rId5"/>
          <a:srcRect/>
          <a:stretch>
            <a:fillRect/>
          </a:stretch>
        </p:blipFill>
        <p:spPr>
          <a:xfrm>
            <a:off x="12789728" y="3436536"/>
            <a:ext cx="3413929" cy="3413929"/>
          </a:xfrm>
          <a:prstGeom prst="rect">
            <a:avLst/>
          </a:prstGeom>
        </p:spPr>
      </p:pic>
      <p:pic>
        <p:nvPicPr>
          <p:cNvPr id="10" name="Picture 10"/>
          <p:cNvPicPr>
            <a:picLocks noChangeAspect="1"/>
          </p:cNvPicPr>
          <p:nvPr/>
        </p:nvPicPr>
        <p:blipFill>
          <a:blip r:embed="rId6"/>
          <a:srcRect/>
          <a:stretch>
            <a:fillRect/>
          </a:stretch>
        </p:blipFill>
        <p:spPr>
          <a:xfrm>
            <a:off x="7460645" y="3436536"/>
            <a:ext cx="3413929" cy="3413929"/>
          </a:xfrm>
          <a:prstGeom prst="rect">
            <a:avLst/>
          </a:prstGeom>
        </p:spPr>
      </p:pic>
      <p:sp>
        <p:nvSpPr>
          <p:cNvPr id="11" name="TextBox 11"/>
          <p:cNvSpPr txBox="1"/>
          <p:nvPr/>
        </p:nvSpPr>
        <p:spPr>
          <a:xfrm>
            <a:off x="1028700" y="1114425"/>
            <a:ext cx="12863890" cy="1203325"/>
          </a:xfrm>
          <a:prstGeom prst="rect">
            <a:avLst/>
          </a:prstGeom>
        </p:spPr>
        <p:txBody>
          <a:bodyPr lIns="0" tIns="0" rIns="0" bIns="0" rtlCol="0" anchor="t">
            <a:spAutoFit/>
          </a:bodyPr>
          <a:lstStyle/>
          <a:p>
            <a:pPr algn="l">
              <a:lnSpc>
                <a:spcPts val="9350"/>
              </a:lnSpc>
            </a:pPr>
            <a:r>
              <a:rPr lang="en-US" sz="8500" spc="212">
                <a:solidFill>
                  <a:srgbClr val="3ED4AF"/>
                </a:solidFill>
                <a:latin typeface="Barlow Bold Bold"/>
              </a:rPr>
              <a:t>Practical Use</a:t>
            </a:r>
          </a:p>
        </p:txBody>
      </p:sp>
      <p:pic>
        <p:nvPicPr>
          <p:cNvPr id="13" name="ezgif.com-gif-maker" descr="ezgif.com-gif-maker">
            <a:hlinkClick r:id="" action="ppaction://media"/>
            <a:extLst>
              <a:ext uri="{FF2B5EF4-FFF2-40B4-BE49-F238E27FC236}">
                <a16:creationId xmlns:a16="http://schemas.microsoft.com/office/drawing/2014/main" id="{C3BA2798-254A-7A4B-9E0D-1F687BA595B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06375" y="2317750"/>
            <a:ext cx="9737285" cy="7706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60507"/>
        </a:solidFill>
        <a:effectLst/>
      </p:bgPr>
    </p:bg>
    <p:spTree>
      <p:nvGrpSpPr>
        <p:cNvPr id="1" name=""/>
        <p:cNvGrpSpPr/>
        <p:nvPr/>
      </p:nvGrpSpPr>
      <p:grpSpPr>
        <a:xfrm>
          <a:off x="0" y="0"/>
          <a:ext cx="0" cy="0"/>
          <a:chOff x="0" y="0"/>
          <a:chExt cx="0" cy="0"/>
        </a:xfrm>
      </p:grpSpPr>
      <p:sp>
        <p:nvSpPr>
          <p:cNvPr id="3" name="TextBox 3"/>
          <p:cNvSpPr txBox="1"/>
          <p:nvPr/>
        </p:nvSpPr>
        <p:spPr>
          <a:xfrm>
            <a:off x="2503504" y="6685165"/>
            <a:ext cx="3082055" cy="1192530"/>
          </a:xfrm>
          <a:prstGeom prst="rect">
            <a:avLst/>
          </a:prstGeom>
        </p:spPr>
        <p:txBody>
          <a:bodyPr lIns="0" tIns="0" rIns="0" bIns="0" rtlCol="0" anchor="t">
            <a:spAutoFit/>
          </a:bodyPr>
          <a:lstStyle/>
          <a:p>
            <a:pPr algn="ctr">
              <a:lnSpc>
                <a:spcPts val="4800"/>
              </a:lnSpc>
            </a:pPr>
            <a:r>
              <a:rPr lang="en-US" sz="3200" spc="160">
                <a:solidFill>
                  <a:srgbClr val="F7FCFD"/>
                </a:solidFill>
                <a:latin typeface="Barlow Light"/>
              </a:rPr>
              <a:t>Get results by email</a:t>
            </a:r>
          </a:p>
        </p:txBody>
      </p:sp>
      <p:pic>
        <p:nvPicPr>
          <p:cNvPr id="10" name="Picture 10"/>
          <p:cNvPicPr>
            <a:picLocks noChangeAspect="1"/>
          </p:cNvPicPr>
          <p:nvPr/>
        </p:nvPicPr>
        <p:blipFill>
          <a:blip r:embed="rId4"/>
          <a:srcRect/>
          <a:stretch>
            <a:fillRect/>
          </a:stretch>
        </p:blipFill>
        <p:spPr>
          <a:xfrm>
            <a:off x="2361176" y="3478696"/>
            <a:ext cx="3413929" cy="3413929"/>
          </a:xfrm>
          <a:prstGeom prst="rect">
            <a:avLst/>
          </a:prstGeom>
        </p:spPr>
      </p:pic>
      <p:sp>
        <p:nvSpPr>
          <p:cNvPr id="11" name="TextBox 11"/>
          <p:cNvSpPr txBox="1"/>
          <p:nvPr/>
        </p:nvSpPr>
        <p:spPr>
          <a:xfrm>
            <a:off x="1028700" y="1114425"/>
            <a:ext cx="12863890" cy="1203325"/>
          </a:xfrm>
          <a:prstGeom prst="rect">
            <a:avLst/>
          </a:prstGeom>
        </p:spPr>
        <p:txBody>
          <a:bodyPr lIns="0" tIns="0" rIns="0" bIns="0" rtlCol="0" anchor="t">
            <a:spAutoFit/>
          </a:bodyPr>
          <a:lstStyle/>
          <a:p>
            <a:pPr algn="l">
              <a:lnSpc>
                <a:spcPts val="9350"/>
              </a:lnSpc>
            </a:pPr>
            <a:r>
              <a:rPr lang="en-US" sz="8500" spc="212">
                <a:solidFill>
                  <a:srgbClr val="3ED4AF"/>
                </a:solidFill>
                <a:latin typeface="Barlow Bold Bold"/>
              </a:rPr>
              <a:t>Practical Use</a:t>
            </a:r>
          </a:p>
        </p:txBody>
      </p:sp>
      <p:pic>
        <p:nvPicPr>
          <p:cNvPr id="13" name="Screen Recording 2020-05-26 at 21.30.45" descr="Screen Recording 2020-05-26 at 21.30.45">
            <a:hlinkClick r:id="" action="ppaction://media"/>
            <a:extLst>
              <a:ext uri="{FF2B5EF4-FFF2-40B4-BE49-F238E27FC236}">
                <a16:creationId xmlns:a16="http://schemas.microsoft.com/office/drawing/2014/main" id="{AC65C430-A8B7-8446-B7CD-7B3CB81407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06471" y="2317750"/>
            <a:ext cx="9234168" cy="7300556"/>
          </a:xfrm>
          <a:prstGeom prst="rect">
            <a:avLst/>
          </a:prstGeom>
        </p:spPr>
      </p:pic>
    </p:spTree>
    <p:extLst>
      <p:ext uri="{BB962C8B-B14F-4D97-AF65-F5344CB8AC3E}">
        <p14:creationId xmlns:p14="http://schemas.microsoft.com/office/powerpoint/2010/main" val="38703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0507"/>
        </a:solidFill>
        <a:effectLst/>
      </p:bgPr>
    </p:bg>
    <p:spTree>
      <p:nvGrpSpPr>
        <p:cNvPr id="1" name=""/>
        <p:cNvGrpSpPr/>
        <p:nvPr/>
      </p:nvGrpSpPr>
      <p:grpSpPr>
        <a:xfrm>
          <a:off x="0" y="0"/>
          <a:ext cx="0" cy="0"/>
          <a:chOff x="0" y="0"/>
          <a:chExt cx="0" cy="0"/>
        </a:xfrm>
      </p:grpSpPr>
      <p:sp>
        <p:nvSpPr>
          <p:cNvPr id="4" name="TextBox 4"/>
          <p:cNvSpPr txBox="1"/>
          <p:nvPr/>
        </p:nvSpPr>
        <p:spPr>
          <a:xfrm>
            <a:off x="1964070" y="6643004"/>
            <a:ext cx="3905389" cy="1192530"/>
          </a:xfrm>
          <a:prstGeom prst="rect">
            <a:avLst/>
          </a:prstGeom>
        </p:spPr>
        <p:txBody>
          <a:bodyPr lIns="0" tIns="0" rIns="0" bIns="0" rtlCol="0" anchor="t">
            <a:spAutoFit/>
          </a:bodyPr>
          <a:lstStyle/>
          <a:p>
            <a:pPr algn="ctr">
              <a:lnSpc>
                <a:spcPts val="4800"/>
              </a:lnSpc>
            </a:pPr>
            <a:r>
              <a:rPr lang="en-US" sz="3200" spc="160">
                <a:solidFill>
                  <a:srgbClr val="F7FCFD"/>
                </a:solidFill>
                <a:latin typeface="Barlow Light"/>
              </a:rPr>
              <a:t>Graphically analyze database</a:t>
            </a:r>
          </a:p>
        </p:txBody>
      </p:sp>
      <p:pic>
        <p:nvPicPr>
          <p:cNvPr id="9" name="Picture 9">
            <a:hlinkClick r:id="rId2"/>
          </p:cNvPr>
          <p:cNvPicPr>
            <a:picLocks noChangeAspect="1"/>
          </p:cNvPicPr>
          <p:nvPr/>
        </p:nvPicPr>
        <p:blipFill>
          <a:blip r:embed="rId3"/>
          <a:srcRect/>
          <a:stretch>
            <a:fillRect/>
          </a:stretch>
        </p:blipFill>
        <p:spPr>
          <a:xfrm>
            <a:off x="2209800" y="3436535"/>
            <a:ext cx="3413929" cy="3413929"/>
          </a:xfrm>
          <a:prstGeom prst="rect">
            <a:avLst/>
          </a:prstGeom>
        </p:spPr>
      </p:pic>
      <p:sp>
        <p:nvSpPr>
          <p:cNvPr id="11" name="TextBox 11"/>
          <p:cNvSpPr txBox="1"/>
          <p:nvPr/>
        </p:nvSpPr>
        <p:spPr>
          <a:xfrm>
            <a:off x="1028700" y="1114425"/>
            <a:ext cx="12863890" cy="1203325"/>
          </a:xfrm>
          <a:prstGeom prst="rect">
            <a:avLst/>
          </a:prstGeom>
        </p:spPr>
        <p:txBody>
          <a:bodyPr lIns="0" tIns="0" rIns="0" bIns="0" rtlCol="0" anchor="t">
            <a:spAutoFit/>
          </a:bodyPr>
          <a:lstStyle/>
          <a:p>
            <a:pPr algn="l">
              <a:lnSpc>
                <a:spcPts val="9350"/>
              </a:lnSpc>
            </a:pPr>
            <a:r>
              <a:rPr lang="en-US" sz="8500" spc="212">
                <a:solidFill>
                  <a:srgbClr val="3ED4AF"/>
                </a:solidFill>
                <a:latin typeface="Barlow Bold Bold"/>
              </a:rPr>
              <a:t>Practical Use</a:t>
            </a:r>
          </a:p>
        </p:txBody>
      </p:sp>
      <p:pic>
        <p:nvPicPr>
          <p:cNvPr id="14" name="Picture 13" descr="A screenshot of a cell phone&#10;&#10;Description automatically generated">
            <a:extLst>
              <a:ext uri="{FF2B5EF4-FFF2-40B4-BE49-F238E27FC236}">
                <a16:creationId xmlns:a16="http://schemas.microsoft.com/office/drawing/2014/main" id="{039382BB-2B28-7B4C-BFCC-655158882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533" y="2476500"/>
            <a:ext cx="9651479" cy="7505700"/>
          </a:xfrm>
          <a:prstGeom prst="rect">
            <a:avLst/>
          </a:prstGeom>
        </p:spPr>
      </p:pic>
    </p:spTree>
    <p:extLst>
      <p:ext uri="{BB962C8B-B14F-4D97-AF65-F5344CB8AC3E}">
        <p14:creationId xmlns:p14="http://schemas.microsoft.com/office/powerpoint/2010/main" val="3742563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5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32999"/>
          </a:blip>
          <a:srcRect r="19192" b="13158"/>
          <a:stretch>
            <a:fillRect/>
          </a:stretch>
        </p:blipFill>
        <p:spPr>
          <a:xfrm>
            <a:off x="11119815" y="28173"/>
            <a:ext cx="7143235" cy="10235437"/>
          </a:xfrm>
          <a:prstGeom prst="rect">
            <a:avLst/>
          </a:prstGeom>
        </p:spPr>
      </p:pic>
      <p:grpSp>
        <p:nvGrpSpPr>
          <p:cNvPr id="3" name="Group 3"/>
          <p:cNvGrpSpPr/>
          <p:nvPr/>
        </p:nvGrpSpPr>
        <p:grpSpPr>
          <a:xfrm>
            <a:off x="1028700" y="9239250"/>
            <a:ext cx="16230600" cy="573405"/>
            <a:chOff x="0" y="0"/>
            <a:chExt cx="21640800" cy="764540"/>
          </a:xfrm>
        </p:grpSpPr>
        <p:sp>
          <p:nvSpPr>
            <p:cNvPr id="4" name="TextBox 4"/>
            <p:cNvSpPr txBox="1"/>
            <p:nvPr/>
          </p:nvSpPr>
          <p:spPr>
            <a:xfrm>
              <a:off x="11467893" y="358775"/>
              <a:ext cx="10172907" cy="405765"/>
            </a:xfrm>
            <a:prstGeom prst="rect">
              <a:avLst/>
            </a:prstGeom>
          </p:spPr>
          <p:txBody>
            <a:bodyPr lIns="0" tIns="0" rIns="0" bIns="0" rtlCol="0" anchor="t">
              <a:spAutoFit/>
            </a:bodyPr>
            <a:lstStyle/>
            <a:p>
              <a:pPr algn="r">
                <a:lnSpc>
                  <a:spcPts val="2520"/>
                </a:lnSpc>
              </a:pPr>
              <a:r>
                <a:rPr lang="en-US" sz="1800" spc="111">
                  <a:solidFill>
                    <a:srgbClr val="3ED4AF"/>
                  </a:solidFill>
                  <a:latin typeface="Barlow Medium"/>
                </a:rPr>
                <a:t>Startups and Company Funding Analysis</a:t>
              </a:r>
            </a:p>
          </p:txBody>
        </p:sp>
        <p:sp>
          <p:nvSpPr>
            <p:cNvPr id="5" name="AutoShape 5"/>
            <p:cNvSpPr/>
            <p:nvPr/>
          </p:nvSpPr>
          <p:spPr>
            <a:xfrm>
              <a:off x="0" y="0"/>
              <a:ext cx="21640800" cy="25400"/>
            </a:xfrm>
            <a:prstGeom prst="rect">
              <a:avLst/>
            </a:prstGeom>
            <a:solidFill>
              <a:srgbClr val="F7FCFD"/>
            </a:solidFill>
          </p:spPr>
        </p:sp>
      </p:grpSp>
      <p:grpSp>
        <p:nvGrpSpPr>
          <p:cNvPr id="6" name="Group 6"/>
          <p:cNvGrpSpPr/>
          <p:nvPr/>
        </p:nvGrpSpPr>
        <p:grpSpPr>
          <a:xfrm>
            <a:off x="1028700" y="1092994"/>
            <a:ext cx="11599740" cy="5424494"/>
            <a:chOff x="0" y="85725"/>
            <a:chExt cx="15466320" cy="7232658"/>
          </a:xfrm>
        </p:grpSpPr>
        <p:sp>
          <p:nvSpPr>
            <p:cNvPr id="7" name="TextBox 7"/>
            <p:cNvSpPr txBox="1"/>
            <p:nvPr/>
          </p:nvSpPr>
          <p:spPr>
            <a:xfrm>
              <a:off x="0" y="85725"/>
              <a:ext cx="15466320" cy="1633008"/>
            </a:xfrm>
            <a:prstGeom prst="rect">
              <a:avLst/>
            </a:prstGeom>
          </p:spPr>
          <p:txBody>
            <a:bodyPr lIns="0" tIns="0" rIns="0" bIns="0" rtlCol="0" anchor="t">
              <a:spAutoFit/>
            </a:bodyPr>
            <a:lstStyle/>
            <a:p>
              <a:pPr algn="l">
                <a:lnSpc>
                  <a:spcPts val="9350"/>
                </a:lnSpc>
              </a:pPr>
              <a:r>
                <a:rPr lang="en-US" sz="8500" spc="212">
                  <a:solidFill>
                    <a:srgbClr val="3ED4AF"/>
                  </a:solidFill>
                  <a:latin typeface="Barlow Bold Bold"/>
                </a:rPr>
                <a:t>Presentation Guide</a:t>
              </a:r>
            </a:p>
          </p:txBody>
        </p:sp>
        <p:sp>
          <p:nvSpPr>
            <p:cNvPr id="8" name="TextBox 8"/>
            <p:cNvSpPr txBox="1"/>
            <p:nvPr/>
          </p:nvSpPr>
          <p:spPr>
            <a:xfrm>
              <a:off x="0" y="1991783"/>
              <a:ext cx="15465124" cy="785283"/>
            </a:xfrm>
            <a:prstGeom prst="rect">
              <a:avLst/>
            </a:prstGeom>
          </p:spPr>
          <p:txBody>
            <a:bodyPr lIns="0" tIns="0" rIns="0" bIns="0" rtlCol="0" anchor="t">
              <a:spAutoFit/>
            </a:bodyPr>
            <a:lstStyle/>
            <a:p>
              <a:pPr algn="l">
                <a:lnSpc>
                  <a:spcPts val="4400"/>
                </a:lnSpc>
              </a:pPr>
              <a:r>
                <a:rPr lang="en-US" sz="4000" spc="300">
                  <a:solidFill>
                    <a:srgbClr val="3ED4AF"/>
                  </a:solidFill>
                  <a:latin typeface="Barlow Bold Bold"/>
                </a:rPr>
                <a:t>TOPIC OUTLINE</a:t>
              </a:r>
            </a:p>
          </p:txBody>
        </p:sp>
        <p:sp>
          <p:nvSpPr>
            <p:cNvPr id="9" name="TextBox 9"/>
            <p:cNvSpPr txBox="1"/>
            <p:nvPr/>
          </p:nvSpPr>
          <p:spPr>
            <a:xfrm>
              <a:off x="0" y="3443818"/>
              <a:ext cx="11023600" cy="3874565"/>
            </a:xfrm>
            <a:prstGeom prst="rect">
              <a:avLst/>
            </a:prstGeom>
          </p:spPr>
          <p:txBody>
            <a:bodyPr wrap="square" lIns="0" tIns="0" rIns="0" bIns="0" rtlCol="0" anchor="t">
              <a:spAutoFit/>
            </a:bodyPr>
            <a:lstStyle/>
            <a:p>
              <a:pPr algn="l">
                <a:lnSpc>
                  <a:spcPct val="150000"/>
                </a:lnSpc>
              </a:pPr>
              <a:r>
                <a:rPr lang="en-US" sz="4400" spc="160" dirty="0">
                  <a:solidFill>
                    <a:srgbClr val="3ED4AF"/>
                  </a:solidFill>
                  <a:latin typeface="Barlow Light"/>
                </a:rPr>
                <a:t>1. Company Funding Analysis</a:t>
              </a:r>
            </a:p>
            <a:p>
              <a:pPr algn="l">
                <a:lnSpc>
                  <a:spcPct val="150000"/>
                </a:lnSpc>
              </a:pPr>
              <a:r>
                <a:rPr lang="en-US" sz="4400" spc="160" dirty="0">
                  <a:solidFill>
                    <a:srgbClr val="3ED4AF"/>
                  </a:solidFill>
                  <a:latin typeface="Barlow Light"/>
                </a:rPr>
                <a:t>2. Model to Predict Startup Success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ED4AF"/>
        </a:solidFill>
        <a:effectLst/>
      </p:bgPr>
    </p:bg>
    <p:spTree>
      <p:nvGrpSpPr>
        <p:cNvPr id="1" name=""/>
        <p:cNvGrpSpPr/>
        <p:nvPr/>
      </p:nvGrpSpPr>
      <p:grpSpPr>
        <a:xfrm>
          <a:off x="0" y="0"/>
          <a:ext cx="0" cy="0"/>
          <a:chOff x="0" y="0"/>
          <a:chExt cx="0" cy="0"/>
        </a:xfrm>
      </p:grpSpPr>
      <p:grpSp>
        <p:nvGrpSpPr>
          <p:cNvPr id="2" name="Group 2"/>
          <p:cNvGrpSpPr/>
          <p:nvPr/>
        </p:nvGrpSpPr>
        <p:grpSpPr>
          <a:xfrm>
            <a:off x="-400050" y="1028700"/>
            <a:ext cx="8810283" cy="3086100"/>
            <a:chOff x="0" y="0"/>
            <a:chExt cx="11747044" cy="4114800"/>
          </a:xfrm>
        </p:grpSpPr>
        <p:sp>
          <p:nvSpPr>
            <p:cNvPr id="3" name="AutoShape 3"/>
            <p:cNvSpPr/>
            <p:nvPr/>
          </p:nvSpPr>
          <p:spPr>
            <a:xfrm>
              <a:off x="0" y="0"/>
              <a:ext cx="11747044" cy="4114800"/>
            </a:xfrm>
            <a:prstGeom prst="rect">
              <a:avLst/>
            </a:prstGeom>
            <a:solidFill>
              <a:srgbClr val="060507"/>
            </a:solidFill>
          </p:spPr>
        </p:sp>
        <p:sp>
          <p:nvSpPr>
            <p:cNvPr id="4" name="TextBox 4"/>
            <p:cNvSpPr txBox="1"/>
            <p:nvPr/>
          </p:nvSpPr>
          <p:spPr>
            <a:xfrm>
              <a:off x="1907888" y="2660651"/>
              <a:ext cx="9116411" cy="752343"/>
            </a:xfrm>
            <a:prstGeom prst="rect">
              <a:avLst/>
            </a:prstGeom>
          </p:spPr>
          <p:txBody>
            <a:bodyPr lIns="0" tIns="0" rIns="0" bIns="0" rtlCol="0" anchor="t">
              <a:spAutoFit/>
            </a:bodyPr>
            <a:lstStyle/>
            <a:p>
              <a:pPr algn="l">
                <a:lnSpc>
                  <a:spcPts val="4400"/>
                </a:lnSpc>
              </a:pPr>
              <a:endParaRPr lang="en-US" sz="4000" spc="300" dirty="0">
                <a:solidFill>
                  <a:srgbClr val="3ED4AF"/>
                </a:solidFill>
                <a:latin typeface="Barlow Bold Bold"/>
              </a:endParaRPr>
            </a:p>
          </p:txBody>
        </p:sp>
        <p:sp>
          <p:nvSpPr>
            <p:cNvPr id="5" name="TextBox 5"/>
            <p:cNvSpPr txBox="1"/>
            <p:nvPr/>
          </p:nvSpPr>
          <p:spPr>
            <a:xfrm>
              <a:off x="1905000" y="754592"/>
              <a:ext cx="9122185" cy="1633008"/>
            </a:xfrm>
            <a:prstGeom prst="rect">
              <a:avLst/>
            </a:prstGeom>
          </p:spPr>
          <p:txBody>
            <a:bodyPr lIns="0" tIns="0" rIns="0" bIns="0" rtlCol="0" anchor="t">
              <a:spAutoFit/>
            </a:bodyPr>
            <a:lstStyle/>
            <a:p>
              <a:pPr algn="l">
                <a:lnSpc>
                  <a:spcPts val="9350"/>
                </a:lnSpc>
              </a:pPr>
              <a:r>
                <a:rPr lang="en-US" sz="8500" spc="212" dirty="0">
                  <a:solidFill>
                    <a:srgbClr val="3ED4AF"/>
                  </a:solidFill>
                  <a:latin typeface="Barlow Bold Bold"/>
                </a:rPr>
                <a:t>Thank you</a:t>
              </a:r>
              <a:r>
                <a:rPr lang="en-US" sz="8499" spc="212" dirty="0">
                  <a:solidFill>
                    <a:srgbClr val="3ED4AF"/>
                  </a:solidFill>
                  <a:latin typeface="Barlow Bold Bold"/>
                </a:rPr>
                <a:t>!</a:t>
              </a:r>
            </a:p>
          </p:txBody>
        </p:sp>
      </p:grpSp>
      <p:pic>
        <p:nvPicPr>
          <p:cNvPr id="13" name="Picture 13"/>
          <p:cNvPicPr>
            <a:picLocks noChangeAspect="1"/>
          </p:cNvPicPr>
          <p:nvPr/>
        </p:nvPicPr>
        <p:blipFill>
          <a:blip r:embed="rId2"/>
          <a:srcRect l="14290"/>
          <a:stretch>
            <a:fillRect/>
          </a:stretch>
        </p:blipFill>
        <p:spPr>
          <a:xfrm>
            <a:off x="11806084" y="1028700"/>
            <a:ext cx="5453216" cy="95496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ED4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t="18220"/>
          <a:stretch>
            <a:fillRect/>
          </a:stretch>
        </p:blipFill>
        <p:spPr>
          <a:xfrm>
            <a:off x="393449" y="384651"/>
            <a:ext cx="17501101" cy="9517698"/>
          </a:xfrm>
          <a:prstGeom prst="rect">
            <a:avLst/>
          </a:prstGeom>
        </p:spPr>
      </p:pic>
      <p:sp>
        <p:nvSpPr>
          <p:cNvPr id="3" name="AutoShape 3"/>
          <p:cNvSpPr/>
          <p:nvPr/>
        </p:nvSpPr>
        <p:spPr>
          <a:xfrm>
            <a:off x="-533400" y="1799954"/>
            <a:ext cx="9969854" cy="6687091"/>
          </a:xfrm>
          <a:prstGeom prst="rect">
            <a:avLst/>
          </a:prstGeom>
          <a:solidFill>
            <a:srgbClr val="060507"/>
          </a:solidFill>
        </p:spPr>
      </p:sp>
      <p:sp>
        <p:nvSpPr>
          <p:cNvPr id="4" name="TextBox 4"/>
          <p:cNvSpPr txBox="1"/>
          <p:nvPr/>
        </p:nvSpPr>
        <p:spPr>
          <a:xfrm>
            <a:off x="850474" y="3827462"/>
            <a:ext cx="7734531" cy="3076575"/>
          </a:xfrm>
          <a:prstGeom prst="rect">
            <a:avLst/>
          </a:prstGeom>
        </p:spPr>
        <p:txBody>
          <a:bodyPr lIns="0" tIns="0" rIns="0" bIns="0" rtlCol="0" anchor="t">
            <a:spAutoFit/>
          </a:bodyPr>
          <a:lstStyle/>
          <a:p>
            <a:pPr algn="l">
              <a:lnSpc>
                <a:spcPts val="11700"/>
              </a:lnSpc>
            </a:pPr>
            <a:r>
              <a:rPr lang="en-US" sz="13000">
                <a:solidFill>
                  <a:srgbClr val="3ED4AF"/>
                </a:solidFill>
                <a:latin typeface="Barlow Bold Bold"/>
              </a:rPr>
              <a:t>COMPANYFUNDING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5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6347" b="6347"/>
          <a:stretch>
            <a:fillRect/>
          </a:stretch>
        </p:blipFill>
        <p:spPr>
          <a:xfrm>
            <a:off x="-344182" y="-375429"/>
            <a:ext cx="9488182" cy="5518929"/>
          </a:xfrm>
          <a:prstGeom prst="rect">
            <a:avLst/>
          </a:prstGeom>
        </p:spPr>
      </p:pic>
      <p:grpSp>
        <p:nvGrpSpPr>
          <p:cNvPr id="3" name="Group 3"/>
          <p:cNvGrpSpPr/>
          <p:nvPr/>
        </p:nvGrpSpPr>
        <p:grpSpPr>
          <a:xfrm>
            <a:off x="10396429" y="1737370"/>
            <a:ext cx="6632039" cy="1293331"/>
            <a:chOff x="0" y="0"/>
            <a:chExt cx="8842719" cy="1724442"/>
          </a:xfrm>
        </p:grpSpPr>
        <p:sp>
          <p:nvSpPr>
            <p:cNvPr id="4" name="TextBox 4"/>
            <p:cNvSpPr txBox="1"/>
            <p:nvPr/>
          </p:nvSpPr>
          <p:spPr>
            <a:xfrm>
              <a:off x="0" y="19050"/>
              <a:ext cx="8842719" cy="785283"/>
            </a:xfrm>
            <a:prstGeom prst="rect">
              <a:avLst/>
            </a:prstGeom>
          </p:spPr>
          <p:txBody>
            <a:bodyPr lIns="0" tIns="0" rIns="0" bIns="0" rtlCol="0" anchor="t">
              <a:spAutoFit/>
            </a:bodyPr>
            <a:lstStyle/>
            <a:p>
              <a:pPr algn="ctr">
                <a:lnSpc>
                  <a:spcPts val="4400"/>
                </a:lnSpc>
              </a:pPr>
              <a:r>
                <a:rPr lang="en-US" sz="4000" spc="300">
                  <a:solidFill>
                    <a:srgbClr val="3ED4AF"/>
                  </a:solidFill>
                  <a:latin typeface="Barlow Bold Bold"/>
                </a:rPr>
                <a:t>DEBT FINANCING</a:t>
              </a:r>
            </a:p>
          </p:txBody>
        </p:sp>
        <p:sp>
          <p:nvSpPr>
            <p:cNvPr id="5" name="TextBox 5"/>
            <p:cNvSpPr txBox="1"/>
            <p:nvPr/>
          </p:nvSpPr>
          <p:spPr>
            <a:xfrm>
              <a:off x="2999" y="1162467"/>
              <a:ext cx="8839721" cy="561975"/>
            </a:xfrm>
            <a:prstGeom prst="rect">
              <a:avLst/>
            </a:prstGeom>
          </p:spPr>
          <p:txBody>
            <a:bodyPr lIns="0" tIns="0" rIns="0" bIns="0" rtlCol="0" anchor="t">
              <a:spAutoFit/>
            </a:bodyPr>
            <a:lstStyle/>
            <a:p>
              <a:pPr algn="ctr">
                <a:lnSpc>
                  <a:spcPts val="3750"/>
                </a:lnSpc>
              </a:pPr>
              <a:r>
                <a:rPr lang="en-US" sz="2500" spc="125">
                  <a:solidFill>
                    <a:srgbClr val="F7FCFD"/>
                  </a:solidFill>
                  <a:latin typeface="Barlow Light"/>
                </a:rPr>
                <a:t>Bank loans and similar mechanisms</a:t>
              </a:r>
            </a:p>
          </p:txBody>
        </p:sp>
      </p:grpSp>
      <p:pic>
        <p:nvPicPr>
          <p:cNvPr id="6" name="Picture 6"/>
          <p:cNvPicPr>
            <a:picLocks noChangeAspect="1"/>
          </p:cNvPicPr>
          <p:nvPr/>
        </p:nvPicPr>
        <p:blipFill>
          <a:blip r:embed="rId4"/>
          <a:srcRect t="6347" b="6347"/>
          <a:stretch>
            <a:fillRect/>
          </a:stretch>
        </p:blipFill>
        <p:spPr>
          <a:xfrm>
            <a:off x="9144000" y="5143500"/>
            <a:ext cx="9488182" cy="5518929"/>
          </a:xfrm>
          <a:prstGeom prst="rect">
            <a:avLst/>
          </a:prstGeom>
        </p:spPr>
      </p:pic>
      <p:grpSp>
        <p:nvGrpSpPr>
          <p:cNvPr id="7" name="Group 7"/>
          <p:cNvGrpSpPr/>
          <p:nvPr/>
        </p:nvGrpSpPr>
        <p:grpSpPr>
          <a:xfrm>
            <a:off x="1259531" y="6613956"/>
            <a:ext cx="6632040" cy="2212494"/>
            <a:chOff x="0" y="19049"/>
            <a:chExt cx="8842720" cy="2949993"/>
          </a:xfrm>
        </p:grpSpPr>
        <p:sp>
          <p:nvSpPr>
            <p:cNvPr id="8" name="TextBox 8"/>
            <p:cNvSpPr txBox="1"/>
            <p:nvPr/>
          </p:nvSpPr>
          <p:spPr>
            <a:xfrm>
              <a:off x="0" y="19049"/>
              <a:ext cx="8842719" cy="752343"/>
            </a:xfrm>
            <a:prstGeom prst="rect">
              <a:avLst/>
            </a:prstGeom>
          </p:spPr>
          <p:txBody>
            <a:bodyPr lIns="0" tIns="0" rIns="0" bIns="0" rtlCol="0" anchor="t">
              <a:spAutoFit/>
            </a:bodyPr>
            <a:lstStyle/>
            <a:p>
              <a:pPr algn="ctr">
                <a:lnSpc>
                  <a:spcPts val="4400"/>
                </a:lnSpc>
              </a:pPr>
              <a:r>
                <a:rPr lang="en-US" sz="4000" spc="300" dirty="0">
                  <a:solidFill>
                    <a:srgbClr val="3ED4AF"/>
                  </a:solidFill>
                  <a:latin typeface="Barlow Bold Bold"/>
                </a:rPr>
                <a:t>ALTERNATIVE FUNDING</a:t>
              </a:r>
            </a:p>
          </p:txBody>
        </p:sp>
        <p:sp>
          <p:nvSpPr>
            <p:cNvPr id="9" name="TextBox 9"/>
            <p:cNvSpPr txBox="1"/>
            <p:nvPr/>
          </p:nvSpPr>
          <p:spPr>
            <a:xfrm>
              <a:off x="2999" y="1162467"/>
              <a:ext cx="8839721" cy="1806575"/>
            </a:xfrm>
            <a:prstGeom prst="rect">
              <a:avLst/>
            </a:prstGeom>
          </p:spPr>
          <p:txBody>
            <a:bodyPr lIns="0" tIns="0" rIns="0" bIns="0" rtlCol="0" anchor="t">
              <a:spAutoFit/>
            </a:bodyPr>
            <a:lstStyle/>
            <a:p>
              <a:pPr algn="ctr">
                <a:lnSpc>
                  <a:spcPts val="3750"/>
                </a:lnSpc>
              </a:pPr>
              <a:r>
                <a:rPr lang="en-US" sz="2500" spc="125">
                  <a:solidFill>
                    <a:srgbClr val="F7FCFD"/>
                  </a:solidFill>
                  <a:latin typeface="Barlow Light"/>
                </a:rPr>
                <a:t>Business angels,equity crowdfunding, product crowdfunding, seed money and venture capital</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ED4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a:off x="379043" y="458243"/>
            <a:ext cx="17528631" cy="9370514"/>
          </a:xfrm>
          <a:prstGeom prst="rect">
            <a:avLst/>
          </a:prstGeom>
        </p:spPr>
      </p:pic>
      <p:sp>
        <p:nvSpPr>
          <p:cNvPr id="3" name="AutoShape 3"/>
          <p:cNvSpPr/>
          <p:nvPr/>
        </p:nvSpPr>
        <p:spPr>
          <a:xfrm>
            <a:off x="3530423" y="1376140"/>
            <a:ext cx="11227154" cy="7534720"/>
          </a:xfrm>
          <a:prstGeom prst="rect">
            <a:avLst/>
          </a:prstGeom>
          <a:solidFill>
            <a:srgbClr val="060507"/>
          </a:solidFill>
        </p:spPr>
      </p:sp>
      <p:sp>
        <p:nvSpPr>
          <p:cNvPr id="4" name="AutoShape 4"/>
          <p:cNvSpPr/>
          <p:nvPr/>
        </p:nvSpPr>
        <p:spPr>
          <a:xfrm>
            <a:off x="8279476" y="3189651"/>
            <a:ext cx="1729049" cy="132624"/>
          </a:xfrm>
          <a:prstGeom prst="rect">
            <a:avLst/>
          </a:prstGeom>
          <a:solidFill>
            <a:srgbClr val="3ED4AF"/>
          </a:solidFill>
        </p:spPr>
      </p:sp>
      <p:sp>
        <p:nvSpPr>
          <p:cNvPr id="5" name="TextBox 5"/>
          <p:cNvSpPr txBox="1"/>
          <p:nvPr/>
        </p:nvSpPr>
        <p:spPr>
          <a:xfrm>
            <a:off x="4331006" y="3720115"/>
            <a:ext cx="9625988" cy="3656129"/>
          </a:xfrm>
          <a:prstGeom prst="rect">
            <a:avLst/>
          </a:prstGeom>
        </p:spPr>
        <p:txBody>
          <a:bodyPr lIns="0" tIns="0" rIns="0" bIns="0" rtlCol="0" anchor="t">
            <a:spAutoFit/>
          </a:bodyPr>
          <a:lstStyle/>
          <a:p>
            <a:pPr algn="ctr">
              <a:lnSpc>
                <a:spcPts val="5759"/>
              </a:lnSpc>
            </a:pPr>
            <a:r>
              <a:rPr lang="en-US" sz="4800" spc="57" dirty="0">
                <a:solidFill>
                  <a:srgbClr val="3ED4AF"/>
                </a:solidFill>
                <a:latin typeface="Barlow Bold"/>
              </a:rPr>
              <a:t>Newer companies have higher values of ‘alternative’ funding due to its increasing popularity and the dynamism of the startup ecosystem. </a:t>
            </a:r>
          </a:p>
        </p:txBody>
      </p:sp>
      <p:sp>
        <p:nvSpPr>
          <p:cNvPr id="6" name="TextBox 6"/>
          <p:cNvSpPr txBox="1"/>
          <p:nvPr/>
        </p:nvSpPr>
        <p:spPr>
          <a:xfrm>
            <a:off x="5064723" y="2186351"/>
            <a:ext cx="8157272" cy="584200"/>
          </a:xfrm>
          <a:prstGeom prst="rect">
            <a:avLst/>
          </a:prstGeom>
        </p:spPr>
        <p:txBody>
          <a:bodyPr lIns="0" tIns="0" rIns="0" bIns="0" rtlCol="0" anchor="t">
            <a:spAutoFit/>
          </a:bodyPr>
          <a:lstStyle/>
          <a:p>
            <a:pPr algn="ctr">
              <a:lnSpc>
                <a:spcPts val="4400"/>
              </a:lnSpc>
            </a:pPr>
            <a:r>
              <a:rPr lang="en-US" sz="4000" spc="300">
                <a:solidFill>
                  <a:srgbClr val="F7FCFD"/>
                </a:solidFill>
                <a:latin typeface="Barlow Bold Bold"/>
              </a:rPr>
              <a:t>TESTED PRECONCEPTION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C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043363"/>
            <a:ext cx="7058570" cy="2200275"/>
            <a:chOff x="0" y="0"/>
            <a:chExt cx="9411426" cy="2933700"/>
          </a:xfrm>
        </p:grpSpPr>
        <p:sp>
          <p:nvSpPr>
            <p:cNvPr id="3" name="TextBox 3"/>
            <p:cNvSpPr txBox="1"/>
            <p:nvPr/>
          </p:nvSpPr>
          <p:spPr>
            <a:xfrm>
              <a:off x="0" y="85725"/>
              <a:ext cx="9411426" cy="1633008"/>
            </a:xfrm>
            <a:prstGeom prst="rect">
              <a:avLst/>
            </a:prstGeom>
          </p:spPr>
          <p:txBody>
            <a:bodyPr lIns="0" tIns="0" rIns="0" bIns="0" rtlCol="0" anchor="t">
              <a:spAutoFit/>
            </a:bodyPr>
            <a:lstStyle/>
            <a:p>
              <a:pPr algn="ctr">
                <a:lnSpc>
                  <a:spcPts val="9350"/>
                </a:lnSpc>
              </a:pPr>
              <a:r>
                <a:rPr lang="en-US" sz="8500" spc="212">
                  <a:solidFill>
                    <a:srgbClr val="3ED4AF"/>
                  </a:solidFill>
                  <a:latin typeface="Barlow Bold Bold"/>
                </a:rPr>
                <a:t>21st</a:t>
              </a:r>
            </a:p>
          </p:txBody>
        </p:sp>
        <p:sp>
          <p:nvSpPr>
            <p:cNvPr id="4" name="TextBox 4"/>
            <p:cNvSpPr txBox="1"/>
            <p:nvPr/>
          </p:nvSpPr>
          <p:spPr>
            <a:xfrm>
              <a:off x="0" y="2217208"/>
              <a:ext cx="9410971" cy="716492"/>
            </a:xfrm>
            <a:prstGeom prst="rect">
              <a:avLst/>
            </a:prstGeom>
          </p:spPr>
          <p:txBody>
            <a:bodyPr lIns="0" tIns="0" rIns="0" bIns="0" rtlCol="0" anchor="t">
              <a:spAutoFit/>
            </a:bodyPr>
            <a:lstStyle/>
            <a:p>
              <a:pPr algn="ctr">
                <a:lnSpc>
                  <a:spcPts val="4375"/>
                </a:lnSpc>
              </a:pPr>
              <a:r>
                <a:rPr lang="en-US" sz="3500" spc="262">
                  <a:solidFill>
                    <a:srgbClr val="3ED4AF"/>
                  </a:solidFill>
                  <a:latin typeface="Barlow Light"/>
                </a:rPr>
                <a:t>CENTURY COMPANIES</a:t>
              </a:r>
            </a:p>
          </p:txBody>
        </p:sp>
      </p:grpSp>
      <p:sp>
        <p:nvSpPr>
          <p:cNvPr id="5" name="AutoShape 5"/>
          <p:cNvSpPr/>
          <p:nvPr/>
        </p:nvSpPr>
        <p:spPr>
          <a:xfrm rot="581432">
            <a:off x="9140791" y="-837842"/>
            <a:ext cx="10169042" cy="12337455"/>
          </a:xfrm>
          <a:prstGeom prst="rect">
            <a:avLst/>
          </a:prstGeom>
          <a:solidFill>
            <a:srgbClr val="060507"/>
          </a:solidFill>
        </p:spPr>
      </p:sp>
      <p:grpSp>
        <p:nvGrpSpPr>
          <p:cNvPr id="6" name="Group 6"/>
          <p:cNvGrpSpPr/>
          <p:nvPr/>
        </p:nvGrpSpPr>
        <p:grpSpPr>
          <a:xfrm>
            <a:off x="10200730" y="4230748"/>
            <a:ext cx="7058570" cy="2200275"/>
            <a:chOff x="0" y="0"/>
            <a:chExt cx="9411426" cy="2933700"/>
          </a:xfrm>
        </p:grpSpPr>
        <p:sp>
          <p:nvSpPr>
            <p:cNvPr id="7" name="TextBox 7"/>
            <p:cNvSpPr txBox="1"/>
            <p:nvPr/>
          </p:nvSpPr>
          <p:spPr>
            <a:xfrm>
              <a:off x="0" y="85725"/>
              <a:ext cx="9411426" cy="1633008"/>
            </a:xfrm>
            <a:prstGeom prst="rect">
              <a:avLst/>
            </a:prstGeom>
          </p:spPr>
          <p:txBody>
            <a:bodyPr lIns="0" tIns="0" rIns="0" bIns="0" rtlCol="0" anchor="t">
              <a:spAutoFit/>
            </a:bodyPr>
            <a:lstStyle/>
            <a:p>
              <a:pPr algn="ctr">
                <a:lnSpc>
                  <a:spcPts val="9350"/>
                </a:lnSpc>
              </a:pPr>
              <a:r>
                <a:rPr lang="en-US" sz="8500" spc="212">
                  <a:solidFill>
                    <a:srgbClr val="3ED4AF"/>
                  </a:solidFill>
                  <a:latin typeface="Barlow Bold Bold"/>
                </a:rPr>
                <a:t>20th</a:t>
              </a:r>
            </a:p>
          </p:txBody>
        </p:sp>
        <p:sp>
          <p:nvSpPr>
            <p:cNvPr id="8" name="TextBox 8"/>
            <p:cNvSpPr txBox="1"/>
            <p:nvPr/>
          </p:nvSpPr>
          <p:spPr>
            <a:xfrm>
              <a:off x="0" y="2217208"/>
              <a:ext cx="9410971" cy="716492"/>
            </a:xfrm>
            <a:prstGeom prst="rect">
              <a:avLst/>
            </a:prstGeom>
          </p:spPr>
          <p:txBody>
            <a:bodyPr lIns="0" tIns="0" rIns="0" bIns="0" rtlCol="0" anchor="t">
              <a:spAutoFit/>
            </a:bodyPr>
            <a:lstStyle/>
            <a:p>
              <a:pPr algn="ctr">
                <a:lnSpc>
                  <a:spcPts val="4375"/>
                </a:lnSpc>
              </a:pPr>
              <a:r>
                <a:rPr lang="en-US" sz="3500" spc="262">
                  <a:solidFill>
                    <a:srgbClr val="3ED4AF"/>
                  </a:solidFill>
                  <a:latin typeface="Barlow Light"/>
                </a:rPr>
                <a:t>CENTURY COMPANIES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05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5000"/>
          </a:blip>
          <a:srcRect/>
          <a:stretch>
            <a:fillRect/>
          </a:stretch>
        </p:blipFill>
        <p:spPr>
          <a:xfrm>
            <a:off x="13676187" y="1028700"/>
            <a:ext cx="5809642" cy="5809642"/>
          </a:xfrm>
          <a:prstGeom prst="rect">
            <a:avLst/>
          </a:prstGeom>
        </p:spPr>
      </p:pic>
      <p:sp>
        <p:nvSpPr>
          <p:cNvPr id="3" name="TextBox 3"/>
          <p:cNvSpPr txBox="1"/>
          <p:nvPr/>
        </p:nvSpPr>
        <p:spPr>
          <a:xfrm>
            <a:off x="1028700" y="1114425"/>
            <a:ext cx="9917755" cy="1203325"/>
          </a:xfrm>
          <a:prstGeom prst="rect">
            <a:avLst/>
          </a:prstGeom>
        </p:spPr>
        <p:txBody>
          <a:bodyPr lIns="0" tIns="0" rIns="0" bIns="0" rtlCol="0" anchor="t">
            <a:spAutoFit/>
          </a:bodyPr>
          <a:lstStyle/>
          <a:p>
            <a:pPr algn="l">
              <a:lnSpc>
                <a:spcPts val="9350"/>
              </a:lnSpc>
            </a:pPr>
            <a:r>
              <a:rPr lang="en-US" sz="8500" spc="212" dirty="0">
                <a:solidFill>
                  <a:srgbClr val="3ED4AF"/>
                </a:solidFill>
                <a:latin typeface="Barlow Bold Bold"/>
              </a:rPr>
              <a:t>1</a:t>
            </a:r>
            <a:r>
              <a:rPr lang="en-US" sz="8500" spc="212" baseline="30000" dirty="0">
                <a:solidFill>
                  <a:srgbClr val="3ED4AF"/>
                </a:solidFill>
                <a:latin typeface="Barlow Bold Bold"/>
              </a:rPr>
              <a:t>st</a:t>
            </a:r>
            <a:r>
              <a:rPr lang="en-US" sz="8500" spc="212" dirty="0">
                <a:solidFill>
                  <a:srgbClr val="3ED4AF"/>
                </a:solidFill>
                <a:latin typeface="Barlow Bold Bold"/>
              </a:rPr>
              <a:t> ANALYSIS</a:t>
            </a:r>
          </a:p>
        </p:txBody>
      </p:sp>
      <p:sp>
        <p:nvSpPr>
          <p:cNvPr id="4" name="TextBox 4"/>
          <p:cNvSpPr txBox="1"/>
          <p:nvPr/>
        </p:nvSpPr>
        <p:spPr>
          <a:xfrm>
            <a:off x="1027195" y="2689225"/>
            <a:ext cx="9916720" cy="2205732"/>
          </a:xfrm>
          <a:prstGeom prst="rect">
            <a:avLst/>
          </a:prstGeom>
        </p:spPr>
        <p:txBody>
          <a:bodyPr lIns="0" tIns="0" rIns="0" bIns="0" rtlCol="0" anchor="t">
            <a:spAutoFit/>
          </a:bodyPr>
          <a:lstStyle/>
          <a:p>
            <a:pPr algn="l">
              <a:lnSpc>
                <a:spcPts val="4375"/>
              </a:lnSpc>
            </a:pPr>
            <a:r>
              <a:rPr lang="en-US" sz="3500" spc="262" dirty="0">
                <a:solidFill>
                  <a:srgbClr val="3ED4AF"/>
                </a:solidFill>
                <a:latin typeface="Barlow Light"/>
              </a:rPr>
              <a:t>95% CONFIDENCE INTERVAL FOR THE DIFFERENCE OF ‘ALTERNATIVE’ FUNDING, CONSIDERING THE AVERAGE FUNDING PER YEAR</a:t>
            </a:r>
          </a:p>
        </p:txBody>
      </p:sp>
      <p:sp>
        <p:nvSpPr>
          <p:cNvPr id="5" name="TextBox 5"/>
          <p:cNvSpPr txBox="1"/>
          <p:nvPr/>
        </p:nvSpPr>
        <p:spPr>
          <a:xfrm>
            <a:off x="1034815" y="4891087"/>
            <a:ext cx="9911640" cy="438150"/>
          </a:xfrm>
          <a:prstGeom prst="rect">
            <a:avLst/>
          </a:prstGeom>
        </p:spPr>
        <p:txBody>
          <a:bodyPr lIns="0" tIns="0" rIns="0" bIns="0" rtlCol="0" anchor="t">
            <a:spAutoFit/>
          </a:bodyPr>
          <a:lstStyle/>
          <a:p>
            <a:pPr algn="l">
              <a:lnSpc>
                <a:spcPts val="3750"/>
              </a:lnSpc>
            </a:pPr>
            <a:r>
              <a:rPr lang="en-US" sz="2500" spc="125">
                <a:solidFill>
                  <a:srgbClr val="F7FCFD"/>
                </a:solidFill>
                <a:latin typeface="Barlow Light"/>
              </a:rPr>
              <a:t>21ST CENTURY - 20TH CENTURY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5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5000"/>
          </a:blip>
          <a:srcRect/>
          <a:stretch>
            <a:fillRect/>
          </a:stretch>
        </p:blipFill>
        <p:spPr>
          <a:xfrm>
            <a:off x="13676187" y="1028700"/>
            <a:ext cx="5809642" cy="5809642"/>
          </a:xfrm>
          <a:prstGeom prst="rect">
            <a:avLst/>
          </a:prstGeom>
        </p:spPr>
      </p:pic>
      <p:sp>
        <p:nvSpPr>
          <p:cNvPr id="3" name="TextBox 3"/>
          <p:cNvSpPr txBox="1"/>
          <p:nvPr/>
        </p:nvSpPr>
        <p:spPr>
          <a:xfrm>
            <a:off x="1028700" y="1114425"/>
            <a:ext cx="9917755" cy="1203325"/>
          </a:xfrm>
          <a:prstGeom prst="rect">
            <a:avLst/>
          </a:prstGeom>
        </p:spPr>
        <p:txBody>
          <a:bodyPr lIns="0" tIns="0" rIns="0" bIns="0" rtlCol="0" anchor="t">
            <a:spAutoFit/>
          </a:bodyPr>
          <a:lstStyle/>
          <a:p>
            <a:pPr algn="l">
              <a:lnSpc>
                <a:spcPts val="9350"/>
              </a:lnSpc>
            </a:pPr>
            <a:r>
              <a:rPr lang="en-US" sz="8500" spc="212" dirty="0">
                <a:solidFill>
                  <a:srgbClr val="3ED4AF"/>
                </a:solidFill>
                <a:latin typeface="Barlow Bold Bold"/>
              </a:rPr>
              <a:t>1</a:t>
            </a:r>
            <a:r>
              <a:rPr lang="en-US" sz="8500" spc="212" baseline="30000" dirty="0">
                <a:solidFill>
                  <a:srgbClr val="3ED4AF"/>
                </a:solidFill>
                <a:latin typeface="Barlow Bold Bold"/>
              </a:rPr>
              <a:t>st</a:t>
            </a:r>
            <a:r>
              <a:rPr lang="en-US" sz="8500" spc="212" dirty="0">
                <a:solidFill>
                  <a:srgbClr val="3ED4AF"/>
                </a:solidFill>
                <a:latin typeface="Barlow Bold Bold"/>
              </a:rPr>
              <a:t> ANALYSIS</a:t>
            </a:r>
          </a:p>
        </p:txBody>
      </p:sp>
      <p:sp>
        <p:nvSpPr>
          <p:cNvPr id="4" name="TextBox 4"/>
          <p:cNvSpPr txBox="1"/>
          <p:nvPr/>
        </p:nvSpPr>
        <p:spPr>
          <a:xfrm>
            <a:off x="1027195" y="2689225"/>
            <a:ext cx="9916720" cy="2205732"/>
          </a:xfrm>
          <a:prstGeom prst="rect">
            <a:avLst/>
          </a:prstGeom>
        </p:spPr>
        <p:txBody>
          <a:bodyPr lIns="0" tIns="0" rIns="0" bIns="0" rtlCol="0" anchor="t">
            <a:spAutoFit/>
          </a:bodyPr>
          <a:lstStyle/>
          <a:p>
            <a:pPr algn="l">
              <a:lnSpc>
                <a:spcPts val="4375"/>
              </a:lnSpc>
            </a:pPr>
            <a:r>
              <a:rPr lang="en-US" sz="3500" spc="262" dirty="0">
                <a:solidFill>
                  <a:srgbClr val="3ED4AF"/>
                </a:solidFill>
                <a:latin typeface="Barlow Light"/>
              </a:rPr>
              <a:t>95% CONFIDENCE INTERVAL FOR THE DIFFERENCE OF ’ALTERNATIVE’ FUNDING, CONSIDERING THE AVERAGE FUNDING PER YEAR</a:t>
            </a:r>
          </a:p>
        </p:txBody>
      </p:sp>
      <p:sp>
        <p:nvSpPr>
          <p:cNvPr id="5" name="TextBox 5"/>
          <p:cNvSpPr txBox="1"/>
          <p:nvPr/>
        </p:nvSpPr>
        <p:spPr>
          <a:xfrm>
            <a:off x="1034815" y="4891087"/>
            <a:ext cx="9911640" cy="438150"/>
          </a:xfrm>
          <a:prstGeom prst="rect">
            <a:avLst/>
          </a:prstGeom>
        </p:spPr>
        <p:txBody>
          <a:bodyPr lIns="0" tIns="0" rIns="0" bIns="0" rtlCol="0" anchor="t">
            <a:spAutoFit/>
          </a:bodyPr>
          <a:lstStyle/>
          <a:p>
            <a:pPr algn="l">
              <a:lnSpc>
                <a:spcPts val="3750"/>
              </a:lnSpc>
            </a:pPr>
            <a:r>
              <a:rPr lang="en-US" sz="2500" spc="125">
                <a:solidFill>
                  <a:srgbClr val="F7FCFD"/>
                </a:solidFill>
                <a:latin typeface="Barlow Light"/>
              </a:rPr>
              <a:t>21ST CENTURY - 20TH CENTURY</a:t>
            </a:r>
          </a:p>
        </p:txBody>
      </p:sp>
      <p:sp>
        <p:nvSpPr>
          <p:cNvPr id="6" name="TextBox 6"/>
          <p:cNvSpPr txBox="1"/>
          <p:nvPr/>
        </p:nvSpPr>
        <p:spPr>
          <a:xfrm>
            <a:off x="1034815" y="5886151"/>
            <a:ext cx="9911640" cy="760095"/>
          </a:xfrm>
          <a:prstGeom prst="rect">
            <a:avLst/>
          </a:prstGeom>
        </p:spPr>
        <p:txBody>
          <a:bodyPr lIns="0" tIns="0" rIns="0" bIns="0" rtlCol="0" anchor="t">
            <a:spAutoFit/>
          </a:bodyPr>
          <a:lstStyle/>
          <a:p>
            <a:pPr algn="l">
              <a:lnSpc>
                <a:spcPts val="6000"/>
              </a:lnSpc>
            </a:pPr>
            <a:r>
              <a:rPr lang="en-US" sz="4800" spc="360">
                <a:solidFill>
                  <a:srgbClr val="3ED4AF"/>
                </a:solidFill>
                <a:latin typeface="Barlow Light"/>
              </a:rPr>
              <a:t>[151991, 249108]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0605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5000"/>
          </a:blip>
          <a:srcRect/>
          <a:stretch>
            <a:fillRect/>
          </a:stretch>
        </p:blipFill>
        <p:spPr>
          <a:xfrm>
            <a:off x="13676187" y="1028700"/>
            <a:ext cx="5809642" cy="5809642"/>
          </a:xfrm>
          <a:prstGeom prst="rect">
            <a:avLst/>
          </a:prstGeom>
        </p:spPr>
      </p:pic>
      <p:pic>
        <p:nvPicPr>
          <p:cNvPr id="3" name="Picture 3"/>
          <p:cNvPicPr>
            <a:picLocks noChangeAspect="1"/>
          </p:cNvPicPr>
          <p:nvPr/>
        </p:nvPicPr>
        <p:blipFill>
          <a:blip r:embed="rId4"/>
          <a:srcRect/>
          <a:stretch>
            <a:fillRect/>
          </a:stretch>
        </p:blipFill>
        <p:spPr>
          <a:xfrm>
            <a:off x="2552054" y="5143500"/>
            <a:ext cx="11124133" cy="4195814"/>
          </a:xfrm>
          <a:prstGeom prst="rect">
            <a:avLst/>
          </a:prstGeom>
        </p:spPr>
      </p:pic>
      <p:sp>
        <p:nvSpPr>
          <p:cNvPr id="4" name="TextBox 4"/>
          <p:cNvSpPr txBox="1"/>
          <p:nvPr/>
        </p:nvSpPr>
        <p:spPr>
          <a:xfrm>
            <a:off x="1028700" y="1114425"/>
            <a:ext cx="9917755" cy="1203325"/>
          </a:xfrm>
          <a:prstGeom prst="rect">
            <a:avLst/>
          </a:prstGeom>
        </p:spPr>
        <p:txBody>
          <a:bodyPr lIns="0" tIns="0" rIns="0" bIns="0" rtlCol="0" anchor="t">
            <a:spAutoFit/>
          </a:bodyPr>
          <a:lstStyle/>
          <a:p>
            <a:pPr algn="l">
              <a:lnSpc>
                <a:spcPts val="9350"/>
              </a:lnSpc>
            </a:pPr>
            <a:r>
              <a:rPr lang="en-US" sz="8500" spc="212" dirty="0">
                <a:solidFill>
                  <a:srgbClr val="3ED4AF"/>
                </a:solidFill>
                <a:latin typeface="Barlow Bold Bold"/>
              </a:rPr>
              <a:t>2</a:t>
            </a:r>
            <a:r>
              <a:rPr lang="en-US" sz="8500" spc="212" baseline="30000" dirty="0">
                <a:solidFill>
                  <a:srgbClr val="3ED4AF"/>
                </a:solidFill>
                <a:latin typeface="Barlow Bold Bold"/>
              </a:rPr>
              <a:t>nd</a:t>
            </a:r>
            <a:r>
              <a:rPr lang="en-US" sz="8500" spc="212" dirty="0">
                <a:solidFill>
                  <a:srgbClr val="3ED4AF"/>
                </a:solidFill>
                <a:latin typeface="Barlow Bold Bold"/>
              </a:rPr>
              <a:t> ANALYSIS</a:t>
            </a:r>
          </a:p>
        </p:txBody>
      </p:sp>
      <p:sp>
        <p:nvSpPr>
          <p:cNvPr id="5" name="TextBox 5"/>
          <p:cNvSpPr txBox="1"/>
          <p:nvPr/>
        </p:nvSpPr>
        <p:spPr>
          <a:xfrm>
            <a:off x="1027195" y="2689225"/>
            <a:ext cx="9916720" cy="1644650"/>
          </a:xfrm>
          <a:prstGeom prst="rect">
            <a:avLst/>
          </a:prstGeom>
        </p:spPr>
        <p:txBody>
          <a:bodyPr lIns="0" tIns="0" rIns="0" bIns="0" rtlCol="0" anchor="t">
            <a:spAutoFit/>
          </a:bodyPr>
          <a:lstStyle/>
          <a:p>
            <a:pPr algn="l">
              <a:lnSpc>
                <a:spcPts val="4375"/>
              </a:lnSpc>
            </a:pPr>
            <a:r>
              <a:rPr lang="en-US" sz="3500" spc="262" dirty="0">
                <a:solidFill>
                  <a:srgbClr val="3ED4AF"/>
                </a:solidFill>
                <a:latin typeface="Barlow Light"/>
              </a:rPr>
              <a:t>COMPARING ‘ALTERNATIVE’ FUNDING WITH DEBT FINANCING IN 21ST CENTURY COMPANIES VS 20TH CENTURY COMPANIES</a:t>
            </a:r>
          </a:p>
        </p:txBody>
      </p:sp>
      <p:sp>
        <p:nvSpPr>
          <p:cNvPr id="6" name="TextBox 6"/>
          <p:cNvSpPr txBox="1"/>
          <p:nvPr/>
        </p:nvSpPr>
        <p:spPr>
          <a:xfrm rot="-5400000">
            <a:off x="-121240" y="7033896"/>
            <a:ext cx="3587040" cy="560425"/>
          </a:xfrm>
          <a:prstGeom prst="rect">
            <a:avLst/>
          </a:prstGeom>
        </p:spPr>
        <p:txBody>
          <a:bodyPr lIns="0" tIns="0" rIns="0" bIns="0" rtlCol="0" anchor="t">
            <a:spAutoFit/>
          </a:bodyPr>
          <a:lstStyle/>
          <a:p>
            <a:pPr algn="l">
              <a:lnSpc>
                <a:spcPts val="4672"/>
              </a:lnSpc>
            </a:pPr>
            <a:r>
              <a:rPr lang="en-US" sz="3114" spc="155">
                <a:solidFill>
                  <a:srgbClr val="F7FCFD"/>
                </a:solidFill>
                <a:latin typeface="Barlow Light"/>
              </a:rPr>
              <a:t>20TH CENTURY</a:t>
            </a:r>
          </a:p>
        </p:txBody>
      </p:sp>
      <p:grpSp>
        <p:nvGrpSpPr>
          <p:cNvPr id="12" name="Group 11">
            <a:extLst>
              <a:ext uri="{FF2B5EF4-FFF2-40B4-BE49-F238E27FC236}">
                <a16:creationId xmlns:a16="http://schemas.microsoft.com/office/drawing/2014/main" id="{85B0F2A5-8C81-4648-BC68-96953D6B9490}"/>
              </a:ext>
            </a:extLst>
          </p:cNvPr>
          <p:cNvGrpSpPr/>
          <p:nvPr/>
        </p:nvGrpSpPr>
        <p:grpSpPr>
          <a:xfrm>
            <a:off x="10943915" y="5448300"/>
            <a:ext cx="2543485" cy="685800"/>
            <a:chOff x="10943915" y="5448300"/>
            <a:chExt cx="2543485" cy="685800"/>
          </a:xfrm>
        </p:grpSpPr>
        <p:sp>
          <p:nvSpPr>
            <p:cNvPr id="7" name="Rectangle 6">
              <a:extLst>
                <a:ext uri="{FF2B5EF4-FFF2-40B4-BE49-F238E27FC236}">
                  <a16:creationId xmlns:a16="http://schemas.microsoft.com/office/drawing/2014/main" id="{C00AF68D-7F42-214D-933D-F4EE341E41AA}"/>
                </a:ext>
              </a:extLst>
            </p:cNvPr>
            <p:cNvSpPr/>
            <p:nvPr/>
          </p:nvSpPr>
          <p:spPr>
            <a:xfrm>
              <a:off x="11201400" y="5448300"/>
              <a:ext cx="2286000" cy="685800"/>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lang="en-PT" sz="1400" dirty="0"/>
                <a:t>alternative funding per year</a:t>
              </a:r>
            </a:p>
            <a:p>
              <a:r>
                <a:rPr lang="en-GB" sz="1400" dirty="0"/>
                <a:t>d</a:t>
              </a:r>
              <a:r>
                <a:rPr lang="en-PT" sz="1400" dirty="0"/>
                <a:t>ebt per year</a:t>
              </a:r>
            </a:p>
          </p:txBody>
        </p:sp>
        <p:cxnSp>
          <p:nvCxnSpPr>
            <p:cNvPr id="9" name="Straight Connector 8">
              <a:extLst>
                <a:ext uri="{FF2B5EF4-FFF2-40B4-BE49-F238E27FC236}">
                  <a16:creationId xmlns:a16="http://schemas.microsoft.com/office/drawing/2014/main" id="{A66B6FF8-03AF-2940-B98D-7F74C613E477}"/>
                </a:ext>
              </a:extLst>
            </p:cNvPr>
            <p:cNvCxnSpPr>
              <a:cxnSpLocks/>
            </p:cNvCxnSpPr>
            <p:nvPr/>
          </p:nvCxnSpPr>
          <p:spPr>
            <a:xfrm>
              <a:off x="10943915" y="5676900"/>
              <a:ext cx="257485" cy="0"/>
            </a:xfrm>
            <a:prstGeom prst="line">
              <a:avLst/>
            </a:prstGeom>
            <a:ln>
              <a:solidFill>
                <a:srgbClr val="3DD5A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7CF234-F4BA-7C43-9570-16BDE4D328DC}"/>
                </a:ext>
              </a:extLst>
            </p:cNvPr>
            <p:cNvCxnSpPr>
              <a:cxnSpLocks/>
            </p:cNvCxnSpPr>
            <p:nvPr/>
          </p:nvCxnSpPr>
          <p:spPr>
            <a:xfrm>
              <a:off x="10943915" y="5905500"/>
              <a:ext cx="25748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TotalTime>
  <Words>1326</Words>
  <Application>Microsoft Macintosh PowerPoint</Application>
  <PresentationFormat>Custom</PresentationFormat>
  <Paragraphs>149</Paragraphs>
  <Slides>20</Slides>
  <Notes>16</Notes>
  <HiddenSlides>1</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Barlow Light</vt:lpstr>
      <vt:lpstr>Calibri</vt:lpstr>
      <vt:lpstr>Barlow Light Bold</vt:lpstr>
      <vt:lpstr>Arial</vt:lpstr>
      <vt:lpstr>Barlow Bold</vt:lpstr>
      <vt:lpstr>Barlow Bold Bold</vt:lpstr>
      <vt:lpstr>Barlow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Green History Finance Presentation</dc:title>
  <cp:lastModifiedBy>Telma Batista</cp:lastModifiedBy>
  <cp:revision>18</cp:revision>
  <dcterms:created xsi:type="dcterms:W3CDTF">2006-08-16T00:00:00Z</dcterms:created>
  <dcterms:modified xsi:type="dcterms:W3CDTF">2020-05-30T13:33:01Z</dcterms:modified>
  <dc:identifier>DAD9MQewMOw</dc:identifier>
</cp:coreProperties>
</file>